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04" r:id="rId1"/>
  </p:sldMasterIdLst>
  <p:notesMasterIdLst>
    <p:notesMasterId r:id="rId41"/>
  </p:notesMasterIdLst>
  <p:sldIdLst>
    <p:sldId id="256" r:id="rId2"/>
    <p:sldId id="275" r:id="rId3"/>
    <p:sldId id="260" r:id="rId4"/>
    <p:sldId id="285" r:id="rId5"/>
    <p:sldId id="313" r:id="rId6"/>
    <p:sldId id="277" r:id="rId7"/>
    <p:sldId id="287" r:id="rId8"/>
    <p:sldId id="288" r:id="rId9"/>
    <p:sldId id="289" r:id="rId10"/>
    <p:sldId id="290" r:id="rId11"/>
    <p:sldId id="257" r:id="rId12"/>
    <p:sldId id="291" r:id="rId13"/>
    <p:sldId id="292" r:id="rId14"/>
    <p:sldId id="309" r:id="rId15"/>
    <p:sldId id="297" r:id="rId16"/>
    <p:sldId id="295" r:id="rId17"/>
    <p:sldId id="279" r:id="rId18"/>
    <p:sldId id="296" r:id="rId19"/>
    <p:sldId id="293" r:id="rId20"/>
    <p:sldId id="314" r:id="rId21"/>
    <p:sldId id="310" r:id="rId22"/>
    <p:sldId id="298" r:id="rId23"/>
    <p:sldId id="280" r:id="rId24"/>
    <p:sldId id="299" r:id="rId25"/>
    <p:sldId id="294" r:id="rId26"/>
    <p:sldId id="315" r:id="rId27"/>
    <p:sldId id="311" r:id="rId28"/>
    <p:sldId id="300" r:id="rId29"/>
    <p:sldId id="301" r:id="rId30"/>
    <p:sldId id="312" r:id="rId31"/>
    <p:sldId id="303" r:id="rId32"/>
    <p:sldId id="304" r:id="rId33"/>
    <p:sldId id="308" r:id="rId34"/>
    <p:sldId id="306" r:id="rId35"/>
    <p:sldId id="307" r:id="rId36"/>
    <p:sldId id="283" r:id="rId37"/>
    <p:sldId id="284" r:id="rId38"/>
    <p:sldId id="282" r:id="rId39"/>
    <p:sldId id="274" r:id="rId40"/>
  </p:sldIdLst>
  <p:sldSz cx="12192000" cy="6858000"/>
  <p:notesSz cx="6889750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5" autoAdjust="0"/>
    <p:restoredTop sz="88025" autoAdjust="0"/>
  </p:normalViewPr>
  <p:slideViewPr>
    <p:cSldViewPr snapToGrid="0">
      <p:cViewPr varScale="1">
        <p:scale>
          <a:sx n="137" d="100"/>
          <a:sy n="137" d="100"/>
        </p:scale>
        <p:origin x="990" y="126"/>
      </p:cViewPr>
      <p:guideLst/>
    </p:cSldViewPr>
  </p:slideViewPr>
  <p:outlineViewPr>
    <p:cViewPr>
      <p:scale>
        <a:sx n="33" d="100"/>
        <a:sy n="33" d="100"/>
      </p:scale>
      <p:origin x="0" y="-4446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265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A4D225-240F-4155-AF03-FEF2BCC3A0DD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C73BFAAD-DF0F-432E-8C36-E7A22B466DE3}">
      <dgm:prSet phldrT="[Tekst]" custT="1"/>
      <dgm:spPr/>
      <dgm:t>
        <a:bodyPr/>
        <a:lstStyle/>
        <a:p>
          <a:endParaRPr lang="nl-NL" sz="1200" dirty="0">
            <a:latin typeface="+mn-lt"/>
          </a:endParaRPr>
        </a:p>
        <a:p>
          <a:r>
            <a:rPr lang="nl-NL" sz="1600" dirty="0">
              <a:latin typeface="+mn-lt"/>
            </a:rPr>
            <a:t>Oplevering ultimo 202</a:t>
          </a:r>
          <a:r>
            <a:rPr lang="nl-NL" sz="1600" b="1" dirty="0">
              <a:latin typeface="+mn-lt"/>
            </a:rPr>
            <a:t>6</a:t>
          </a:r>
        </a:p>
        <a:p>
          <a:r>
            <a:rPr lang="nl-NL" sz="600" dirty="0"/>
            <a:t>	</a:t>
          </a:r>
        </a:p>
      </dgm:t>
    </dgm:pt>
    <dgm:pt modelId="{E92BB823-C4B0-4C0F-94ED-49D7F7209AB0}" type="parTrans" cxnId="{E3C7B89D-0247-4DAE-9D84-190155284BC0}">
      <dgm:prSet/>
      <dgm:spPr/>
      <dgm:t>
        <a:bodyPr/>
        <a:lstStyle/>
        <a:p>
          <a:endParaRPr lang="nl-NL"/>
        </a:p>
      </dgm:t>
    </dgm:pt>
    <dgm:pt modelId="{1D109EF2-910D-4C15-BB43-659ADB57B2EE}" type="sibTrans" cxnId="{E3C7B89D-0247-4DAE-9D84-190155284BC0}">
      <dgm:prSet/>
      <dgm:spPr/>
      <dgm:t>
        <a:bodyPr/>
        <a:lstStyle/>
        <a:p>
          <a:endParaRPr lang="nl-NL"/>
        </a:p>
      </dgm:t>
    </dgm:pt>
    <dgm:pt modelId="{E3B114C7-A02C-4256-A69C-6DB7594E7404}">
      <dgm:prSet phldrT="[Tekst]" custT="1"/>
      <dgm:spPr/>
      <dgm:t>
        <a:bodyPr/>
        <a:lstStyle/>
        <a:p>
          <a:r>
            <a:rPr lang="nl-NL" sz="1600" dirty="0"/>
            <a:t>Oplevering ultimo 202</a:t>
          </a:r>
          <a:r>
            <a:rPr lang="nl-NL" sz="1600" b="1" dirty="0"/>
            <a:t>9</a:t>
          </a:r>
        </a:p>
        <a:p>
          <a:r>
            <a:rPr lang="nl-NL" sz="1600" dirty="0" err="1"/>
            <a:t>Gebruikname</a:t>
          </a:r>
          <a:r>
            <a:rPr lang="nl-NL" sz="1600" dirty="0"/>
            <a:t> medio 2030</a:t>
          </a:r>
        </a:p>
      </dgm:t>
    </dgm:pt>
    <dgm:pt modelId="{3613712E-DEE6-4EA5-9A16-0BA84227E8FA}" type="parTrans" cxnId="{DFD1448C-2BA2-471D-A6C1-79966EC4882A}">
      <dgm:prSet/>
      <dgm:spPr/>
      <dgm:t>
        <a:bodyPr/>
        <a:lstStyle/>
        <a:p>
          <a:endParaRPr lang="nl-NL"/>
        </a:p>
      </dgm:t>
    </dgm:pt>
    <dgm:pt modelId="{2B2953D5-848A-47F9-8821-F58633CABDC9}" type="sibTrans" cxnId="{DFD1448C-2BA2-471D-A6C1-79966EC4882A}">
      <dgm:prSet/>
      <dgm:spPr/>
      <dgm:t>
        <a:bodyPr/>
        <a:lstStyle/>
        <a:p>
          <a:endParaRPr lang="nl-NL"/>
        </a:p>
      </dgm:t>
    </dgm:pt>
    <dgm:pt modelId="{40B692D9-CB84-42A0-8C87-2528C71485D4}" type="pres">
      <dgm:prSet presAssocID="{D4A4D225-240F-4155-AF03-FEF2BCC3A0DD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560529FC-E2D5-4EA2-92B8-58E94F7D0EA5}" type="pres">
      <dgm:prSet presAssocID="{C73BFAAD-DF0F-432E-8C36-E7A22B466DE3}" presName="horFlow" presStyleCnt="0"/>
      <dgm:spPr/>
    </dgm:pt>
    <dgm:pt modelId="{3DB8BBB6-3288-499E-9CB4-ABCA95815E4C}" type="pres">
      <dgm:prSet presAssocID="{C73BFAAD-DF0F-432E-8C36-E7A22B466DE3}" presName="bigChev" presStyleLbl="node1" presStyleIdx="0" presStyleCnt="2" custScaleX="133787" custScaleY="112115" custLinFactNeighborX="-4735" custLinFactNeighborY="-66420"/>
      <dgm:spPr/>
    </dgm:pt>
    <dgm:pt modelId="{BC5DEAE5-A1C5-44CF-BB7D-BE5DE0B9FCFD}" type="pres">
      <dgm:prSet presAssocID="{C73BFAAD-DF0F-432E-8C36-E7A22B466DE3}" presName="vSp" presStyleCnt="0"/>
      <dgm:spPr/>
    </dgm:pt>
    <dgm:pt modelId="{1FF0989C-5967-411C-91EC-0FD11B2E5238}" type="pres">
      <dgm:prSet presAssocID="{E3B114C7-A02C-4256-A69C-6DB7594E7404}" presName="horFlow" presStyleCnt="0"/>
      <dgm:spPr/>
    </dgm:pt>
    <dgm:pt modelId="{81377391-E809-450D-9630-A9835E37CA32}" type="pres">
      <dgm:prSet presAssocID="{E3B114C7-A02C-4256-A69C-6DB7594E7404}" presName="bigChev" presStyleLbl="node1" presStyleIdx="1" presStyleCnt="2" custScaleX="252409" custScaleY="111674" custLinFactNeighborX="-4616" custLinFactNeighborY="1096"/>
      <dgm:spPr/>
    </dgm:pt>
  </dgm:ptLst>
  <dgm:cxnLst>
    <dgm:cxn modelId="{BD1FC70A-5C30-43C1-A2DE-7821F23CB44E}" type="presOf" srcId="{D4A4D225-240F-4155-AF03-FEF2BCC3A0DD}" destId="{40B692D9-CB84-42A0-8C87-2528C71485D4}" srcOrd="0" destOrd="0" presId="urn:microsoft.com/office/officeart/2005/8/layout/lProcess3"/>
    <dgm:cxn modelId="{E2046E2A-6355-41DA-8417-5382FEC939A1}" type="presOf" srcId="{C73BFAAD-DF0F-432E-8C36-E7A22B466DE3}" destId="{3DB8BBB6-3288-499E-9CB4-ABCA95815E4C}" srcOrd="0" destOrd="0" presId="urn:microsoft.com/office/officeart/2005/8/layout/lProcess3"/>
    <dgm:cxn modelId="{DFD1448C-2BA2-471D-A6C1-79966EC4882A}" srcId="{D4A4D225-240F-4155-AF03-FEF2BCC3A0DD}" destId="{E3B114C7-A02C-4256-A69C-6DB7594E7404}" srcOrd="1" destOrd="0" parTransId="{3613712E-DEE6-4EA5-9A16-0BA84227E8FA}" sibTransId="{2B2953D5-848A-47F9-8821-F58633CABDC9}"/>
    <dgm:cxn modelId="{E3C7B89D-0247-4DAE-9D84-190155284BC0}" srcId="{D4A4D225-240F-4155-AF03-FEF2BCC3A0DD}" destId="{C73BFAAD-DF0F-432E-8C36-E7A22B466DE3}" srcOrd="0" destOrd="0" parTransId="{E92BB823-C4B0-4C0F-94ED-49D7F7209AB0}" sibTransId="{1D109EF2-910D-4C15-BB43-659ADB57B2EE}"/>
    <dgm:cxn modelId="{C14EE3F3-6840-4917-B275-3238CE351563}" type="presOf" srcId="{E3B114C7-A02C-4256-A69C-6DB7594E7404}" destId="{81377391-E809-450D-9630-A9835E37CA32}" srcOrd="0" destOrd="0" presId="urn:microsoft.com/office/officeart/2005/8/layout/lProcess3"/>
    <dgm:cxn modelId="{AE95E95A-D5F5-4F32-A16E-EF879D25077B}" type="presParOf" srcId="{40B692D9-CB84-42A0-8C87-2528C71485D4}" destId="{560529FC-E2D5-4EA2-92B8-58E94F7D0EA5}" srcOrd="0" destOrd="0" presId="urn:microsoft.com/office/officeart/2005/8/layout/lProcess3"/>
    <dgm:cxn modelId="{0298B117-5A5E-484F-B3D6-6B272844726C}" type="presParOf" srcId="{560529FC-E2D5-4EA2-92B8-58E94F7D0EA5}" destId="{3DB8BBB6-3288-499E-9CB4-ABCA95815E4C}" srcOrd="0" destOrd="0" presId="urn:microsoft.com/office/officeart/2005/8/layout/lProcess3"/>
    <dgm:cxn modelId="{50BAD7A8-C3D8-4119-B830-35F9BA129477}" type="presParOf" srcId="{40B692D9-CB84-42A0-8C87-2528C71485D4}" destId="{BC5DEAE5-A1C5-44CF-BB7D-BE5DE0B9FCFD}" srcOrd="1" destOrd="0" presId="urn:microsoft.com/office/officeart/2005/8/layout/lProcess3"/>
    <dgm:cxn modelId="{71A16118-39E9-4EE2-B067-75BBFAA2A6E7}" type="presParOf" srcId="{40B692D9-CB84-42A0-8C87-2528C71485D4}" destId="{1FF0989C-5967-411C-91EC-0FD11B2E5238}" srcOrd="2" destOrd="0" presId="urn:microsoft.com/office/officeart/2005/8/layout/lProcess3"/>
    <dgm:cxn modelId="{15A445FF-FDC1-4315-BEEF-33AAD2F10BC5}" type="presParOf" srcId="{1FF0989C-5967-411C-91EC-0FD11B2E5238}" destId="{81377391-E809-450D-9630-A9835E37CA32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4A4D225-240F-4155-AF03-FEF2BCC3A0DD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C73BFAAD-DF0F-432E-8C36-E7A22B466DE3}">
      <dgm:prSet phldrT="[Tekst]" custT="1"/>
      <dgm:spPr/>
      <dgm:t>
        <a:bodyPr/>
        <a:lstStyle/>
        <a:p>
          <a:pPr algn="ctr"/>
          <a:endParaRPr lang="nl-NL" sz="1200" dirty="0">
            <a:latin typeface="+mn-lt"/>
          </a:endParaRPr>
        </a:p>
        <a:p>
          <a:pPr algn="l"/>
          <a:r>
            <a:rPr lang="nl-NL" sz="1400" dirty="0">
              <a:latin typeface="+mn-lt"/>
            </a:rPr>
            <a:t>  Planvorming 2020 </a:t>
          </a:r>
          <a:br>
            <a:rPr lang="nl-NL" sz="1400" dirty="0"/>
          </a:br>
          <a:r>
            <a:rPr lang="nl-NL" sz="1400" dirty="0"/>
            <a:t>  </a:t>
          </a:r>
          <a:r>
            <a:rPr lang="nl-NL" sz="1400" dirty="0">
              <a:latin typeface="+mn-lt"/>
            </a:rPr>
            <a:t>tot Q1 2021</a:t>
          </a:r>
          <a:r>
            <a:rPr lang="nl-NL" sz="1400" dirty="0"/>
            <a:t>	</a:t>
          </a:r>
          <a:r>
            <a:rPr lang="nl-NL" sz="600" dirty="0"/>
            <a:t>	</a:t>
          </a:r>
        </a:p>
      </dgm:t>
    </dgm:pt>
    <dgm:pt modelId="{E92BB823-C4B0-4C0F-94ED-49D7F7209AB0}" type="parTrans" cxnId="{E3C7B89D-0247-4DAE-9D84-190155284BC0}">
      <dgm:prSet/>
      <dgm:spPr/>
      <dgm:t>
        <a:bodyPr/>
        <a:lstStyle/>
        <a:p>
          <a:endParaRPr lang="nl-NL"/>
        </a:p>
      </dgm:t>
    </dgm:pt>
    <dgm:pt modelId="{1D109EF2-910D-4C15-BB43-659ADB57B2EE}" type="sibTrans" cxnId="{E3C7B89D-0247-4DAE-9D84-190155284BC0}">
      <dgm:prSet/>
      <dgm:spPr/>
      <dgm:t>
        <a:bodyPr/>
        <a:lstStyle/>
        <a:p>
          <a:endParaRPr lang="nl-NL"/>
        </a:p>
      </dgm:t>
    </dgm:pt>
    <dgm:pt modelId="{E7623341-F730-4C2F-9921-3AE3109EAF31}">
      <dgm:prSet phldrT="[Tekst]" custT="1"/>
      <dgm:spPr>
        <a:solidFill>
          <a:schemeClr val="accent3">
            <a:alpha val="90000"/>
          </a:schemeClr>
        </a:solidFill>
      </dgm:spPr>
      <dgm:t>
        <a:bodyPr/>
        <a:lstStyle/>
        <a:p>
          <a:r>
            <a:rPr lang="nl-NL" sz="1400" dirty="0"/>
            <a:t>Grondaankopen </a:t>
          </a:r>
          <a:br>
            <a:rPr lang="nl-NL" sz="1400" dirty="0"/>
          </a:br>
          <a:r>
            <a:rPr lang="nl-NL" sz="1400" dirty="0"/>
            <a:t>30 eigenaren, 50 percelen </a:t>
          </a:r>
          <a:br>
            <a:rPr lang="nl-NL" sz="1400" dirty="0"/>
          </a:br>
          <a:r>
            <a:rPr lang="nl-NL" sz="1400" dirty="0"/>
            <a:t>Q1 2021- Q4 2024</a:t>
          </a:r>
        </a:p>
      </dgm:t>
    </dgm:pt>
    <dgm:pt modelId="{B48A5D10-4732-4FD7-9691-7CEA875ED365}" type="parTrans" cxnId="{0B1E2D7D-3F7B-4A02-9029-EDAFA8554877}">
      <dgm:prSet/>
      <dgm:spPr/>
      <dgm:t>
        <a:bodyPr/>
        <a:lstStyle/>
        <a:p>
          <a:endParaRPr lang="nl-NL"/>
        </a:p>
      </dgm:t>
    </dgm:pt>
    <dgm:pt modelId="{AD10E9C0-293D-41B7-A509-9211623CEDF1}" type="sibTrans" cxnId="{0B1E2D7D-3F7B-4A02-9029-EDAFA8554877}">
      <dgm:prSet/>
      <dgm:spPr/>
      <dgm:t>
        <a:bodyPr/>
        <a:lstStyle/>
        <a:p>
          <a:endParaRPr lang="nl-NL"/>
        </a:p>
      </dgm:t>
    </dgm:pt>
    <dgm:pt modelId="{1B2D80BF-7177-412B-A106-274407F528B1}">
      <dgm:prSet phldrT="[Tekst]" custT="1"/>
      <dgm:spPr>
        <a:solidFill>
          <a:srgbClr val="FF0000">
            <a:alpha val="90000"/>
          </a:srgbClr>
        </a:solidFill>
      </dgm:spPr>
      <dgm:t>
        <a:bodyPr/>
        <a:lstStyle/>
        <a:p>
          <a:r>
            <a:rPr lang="nl-NL" sz="1400" dirty="0"/>
            <a:t>Afronding</a:t>
          </a:r>
        </a:p>
        <a:p>
          <a:r>
            <a:rPr lang="nl-NL" sz="1400" dirty="0"/>
            <a:t>Q4 2025</a:t>
          </a:r>
        </a:p>
      </dgm:t>
    </dgm:pt>
    <dgm:pt modelId="{3EA03CA2-A377-40F1-90B4-4DE76C143A41}" type="parTrans" cxnId="{4A8631CA-9EBA-4481-9F19-0E378497676C}">
      <dgm:prSet/>
      <dgm:spPr/>
      <dgm:t>
        <a:bodyPr/>
        <a:lstStyle/>
        <a:p>
          <a:endParaRPr lang="nl-NL"/>
        </a:p>
      </dgm:t>
    </dgm:pt>
    <dgm:pt modelId="{7F44D633-4A8F-4F37-B214-5FEEB8361518}" type="sibTrans" cxnId="{4A8631CA-9EBA-4481-9F19-0E378497676C}">
      <dgm:prSet/>
      <dgm:spPr/>
      <dgm:t>
        <a:bodyPr/>
        <a:lstStyle/>
        <a:p>
          <a:endParaRPr lang="nl-NL"/>
        </a:p>
      </dgm:t>
    </dgm:pt>
    <dgm:pt modelId="{E3B114C7-A02C-4256-A69C-6DB7594E7404}">
      <dgm:prSet phldrT="[Tekst]" custT="1"/>
      <dgm:spPr/>
      <dgm:t>
        <a:bodyPr/>
        <a:lstStyle/>
        <a:p>
          <a:r>
            <a:rPr lang="nl-NL" sz="1400" dirty="0"/>
            <a:t>Planvorming (Ontwikkelvisie)</a:t>
          </a:r>
        </a:p>
        <a:p>
          <a:r>
            <a:rPr lang="nl-NL" sz="1400" dirty="0"/>
            <a:t>2020 tot juni 2024</a:t>
          </a:r>
        </a:p>
      </dgm:t>
    </dgm:pt>
    <dgm:pt modelId="{3613712E-DEE6-4EA5-9A16-0BA84227E8FA}" type="parTrans" cxnId="{DFD1448C-2BA2-471D-A6C1-79966EC4882A}">
      <dgm:prSet/>
      <dgm:spPr/>
      <dgm:t>
        <a:bodyPr/>
        <a:lstStyle/>
        <a:p>
          <a:endParaRPr lang="nl-NL"/>
        </a:p>
      </dgm:t>
    </dgm:pt>
    <dgm:pt modelId="{2B2953D5-848A-47F9-8821-F58633CABDC9}" type="sibTrans" cxnId="{DFD1448C-2BA2-471D-A6C1-79966EC4882A}">
      <dgm:prSet/>
      <dgm:spPr/>
      <dgm:t>
        <a:bodyPr/>
        <a:lstStyle/>
        <a:p>
          <a:endParaRPr lang="nl-NL"/>
        </a:p>
      </dgm:t>
    </dgm:pt>
    <dgm:pt modelId="{763DA12C-F9E7-469B-B0B1-0F3C4DF06646}">
      <dgm:prSet phldrT="[Tekst]" custT="1"/>
      <dgm:spPr>
        <a:solidFill>
          <a:schemeClr val="accent3">
            <a:alpha val="90000"/>
          </a:schemeClr>
        </a:solidFill>
      </dgm:spPr>
      <dgm:t>
        <a:bodyPr/>
        <a:lstStyle/>
        <a:p>
          <a:pPr algn="ctr"/>
          <a:r>
            <a:rPr lang="nl-NL" sz="1400" dirty="0"/>
            <a:t>Grondaankopen, 4 percelen tot juni 2024</a:t>
          </a:r>
        </a:p>
        <a:p>
          <a:pPr algn="ctr"/>
          <a:r>
            <a:rPr lang="nl-NL" sz="1400" dirty="0"/>
            <a:t>Aankoop eindigt 20</a:t>
          </a:r>
          <a:r>
            <a:rPr lang="nl-NL" sz="1400" b="1" dirty="0"/>
            <a:t>31</a:t>
          </a:r>
          <a:r>
            <a:rPr lang="nl-NL" sz="1400" dirty="0"/>
            <a:t> !?</a:t>
          </a:r>
        </a:p>
      </dgm:t>
    </dgm:pt>
    <dgm:pt modelId="{385E748D-9486-4129-9488-378AF6C97DF1}" type="parTrans" cxnId="{8EF6CCCC-150A-4BB2-AB5F-9FFD31438016}">
      <dgm:prSet/>
      <dgm:spPr/>
      <dgm:t>
        <a:bodyPr/>
        <a:lstStyle/>
        <a:p>
          <a:endParaRPr lang="nl-NL"/>
        </a:p>
      </dgm:t>
    </dgm:pt>
    <dgm:pt modelId="{EF4944C0-CDAE-453F-9C27-8147B692F581}" type="sibTrans" cxnId="{8EF6CCCC-150A-4BB2-AB5F-9FFD31438016}">
      <dgm:prSet/>
      <dgm:spPr/>
      <dgm:t>
        <a:bodyPr/>
        <a:lstStyle/>
        <a:p>
          <a:endParaRPr lang="nl-NL"/>
        </a:p>
      </dgm:t>
    </dgm:pt>
    <dgm:pt modelId="{40B692D9-CB84-42A0-8C87-2528C71485D4}" type="pres">
      <dgm:prSet presAssocID="{D4A4D225-240F-4155-AF03-FEF2BCC3A0DD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560529FC-E2D5-4EA2-92B8-58E94F7D0EA5}" type="pres">
      <dgm:prSet presAssocID="{C73BFAAD-DF0F-432E-8C36-E7A22B466DE3}" presName="horFlow" presStyleCnt="0"/>
      <dgm:spPr/>
    </dgm:pt>
    <dgm:pt modelId="{3DB8BBB6-3288-499E-9CB4-ABCA95815E4C}" type="pres">
      <dgm:prSet presAssocID="{C73BFAAD-DF0F-432E-8C36-E7A22B466DE3}" presName="bigChev" presStyleLbl="node1" presStyleIdx="0" presStyleCnt="2" custScaleX="259119" custScaleY="184085" custLinFactNeighborX="-1751" custLinFactNeighborY="-31364"/>
      <dgm:spPr/>
    </dgm:pt>
    <dgm:pt modelId="{581D2BDA-03EC-4DA7-BE43-6D101D7CB2E8}" type="pres">
      <dgm:prSet presAssocID="{B48A5D10-4732-4FD7-9691-7CEA875ED365}" presName="parTrans" presStyleCnt="0"/>
      <dgm:spPr/>
    </dgm:pt>
    <dgm:pt modelId="{F4694562-0283-4DD2-9E72-24E539937279}" type="pres">
      <dgm:prSet presAssocID="{E7623341-F730-4C2F-9921-3AE3109EAF31}" presName="node" presStyleLbl="alignAccFollowNode1" presStyleIdx="0" presStyleCnt="3" custScaleX="345282" custScaleY="221789" custLinFactX="-123305" custLinFactNeighborX="-200000" custLinFactNeighborY="-37787">
        <dgm:presLayoutVars>
          <dgm:bulletEnabled val="1"/>
        </dgm:presLayoutVars>
      </dgm:prSet>
      <dgm:spPr/>
    </dgm:pt>
    <dgm:pt modelId="{910F5C63-FFB5-4525-9AD2-213A7797D878}" type="pres">
      <dgm:prSet presAssocID="{AD10E9C0-293D-41B7-A509-9211623CEDF1}" presName="sibTrans" presStyleCnt="0"/>
      <dgm:spPr/>
    </dgm:pt>
    <dgm:pt modelId="{5D7388D1-6483-4E86-88CD-EED85CBE0FAC}" type="pres">
      <dgm:prSet presAssocID="{1B2D80BF-7177-412B-A106-274407F528B1}" presName="node" presStyleLbl="alignAccFollowNode1" presStyleIdx="1" presStyleCnt="3" custScaleX="207382" custScaleY="221789" custLinFactX="-151917" custLinFactNeighborX="-200000" custLinFactNeighborY="-37787">
        <dgm:presLayoutVars>
          <dgm:bulletEnabled val="1"/>
        </dgm:presLayoutVars>
      </dgm:prSet>
      <dgm:spPr/>
    </dgm:pt>
    <dgm:pt modelId="{BC5DEAE5-A1C5-44CF-BB7D-BE5DE0B9FCFD}" type="pres">
      <dgm:prSet presAssocID="{C73BFAAD-DF0F-432E-8C36-E7A22B466DE3}" presName="vSp" presStyleCnt="0"/>
      <dgm:spPr/>
    </dgm:pt>
    <dgm:pt modelId="{1FF0989C-5967-411C-91EC-0FD11B2E5238}" type="pres">
      <dgm:prSet presAssocID="{E3B114C7-A02C-4256-A69C-6DB7594E7404}" presName="horFlow" presStyleCnt="0"/>
      <dgm:spPr/>
    </dgm:pt>
    <dgm:pt modelId="{81377391-E809-450D-9630-A9835E37CA32}" type="pres">
      <dgm:prSet presAssocID="{E3B114C7-A02C-4256-A69C-6DB7594E7404}" presName="bigChev" presStyleLbl="node1" presStyleIdx="1" presStyleCnt="2" custScaleX="292422" custScaleY="184274" custLinFactNeighborY="-28453"/>
      <dgm:spPr/>
    </dgm:pt>
    <dgm:pt modelId="{965F5097-B7DF-4683-9CE9-78C2CDFB3919}" type="pres">
      <dgm:prSet presAssocID="{385E748D-9486-4129-9488-378AF6C97DF1}" presName="parTrans" presStyleCnt="0"/>
      <dgm:spPr/>
    </dgm:pt>
    <dgm:pt modelId="{8A9B67BB-B17B-4C22-A3DB-AC4FE2895060}" type="pres">
      <dgm:prSet presAssocID="{763DA12C-F9E7-469B-B0B1-0F3C4DF06646}" presName="node" presStyleLbl="alignAccFollowNode1" presStyleIdx="2" presStyleCnt="3" custScaleX="585217" custScaleY="221789" custLinFactX="-13507" custLinFactNeighborX="-100000" custLinFactNeighborY="-34404">
        <dgm:presLayoutVars>
          <dgm:bulletEnabled val="1"/>
        </dgm:presLayoutVars>
      </dgm:prSet>
      <dgm:spPr/>
    </dgm:pt>
  </dgm:ptLst>
  <dgm:cxnLst>
    <dgm:cxn modelId="{BD1FC70A-5C30-43C1-A2DE-7821F23CB44E}" type="presOf" srcId="{D4A4D225-240F-4155-AF03-FEF2BCC3A0DD}" destId="{40B692D9-CB84-42A0-8C87-2528C71485D4}" srcOrd="0" destOrd="0" presId="urn:microsoft.com/office/officeart/2005/8/layout/lProcess3"/>
    <dgm:cxn modelId="{E2046E2A-6355-41DA-8417-5382FEC939A1}" type="presOf" srcId="{C73BFAAD-DF0F-432E-8C36-E7A22B466DE3}" destId="{3DB8BBB6-3288-499E-9CB4-ABCA95815E4C}" srcOrd="0" destOrd="0" presId="urn:microsoft.com/office/officeart/2005/8/layout/lProcess3"/>
    <dgm:cxn modelId="{24C72C5A-B481-42E5-A5B4-0868D3D86A48}" type="presOf" srcId="{1B2D80BF-7177-412B-A106-274407F528B1}" destId="{5D7388D1-6483-4E86-88CD-EED85CBE0FAC}" srcOrd="0" destOrd="0" presId="urn:microsoft.com/office/officeart/2005/8/layout/lProcess3"/>
    <dgm:cxn modelId="{0B1E2D7D-3F7B-4A02-9029-EDAFA8554877}" srcId="{C73BFAAD-DF0F-432E-8C36-E7A22B466DE3}" destId="{E7623341-F730-4C2F-9921-3AE3109EAF31}" srcOrd="0" destOrd="0" parTransId="{B48A5D10-4732-4FD7-9691-7CEA875ED365}" sibTransId="{AD10E9C0-293D-41B7-A509-9211623CEDF1}"/>
    <dgm:cxn modelId="{DFD1448C-2BA2-471D-A6C1-79966EC4882A}" srcId="{D4A4D225-240F-4155-AF03-FEF2BCC3A0DD}" destId="{E3B114C7-A02C-4256-A69C-6DB7594E7404}" srcOrd="1" destOrd="0" parTransId="{3613712E-DEE6-4EA5-9A16-0BA84227E8FA}" sibTransId="{2B2953D5-848A-47F9-8821-F58633CABDC9}"/>
    <dgm:cxn modelId="{E3C7B89D-0247-4DAE-9D84-190155284BC0}" srcId="{D4A4D225-240F-4155-AF03-FEF2BCC3A0DD}" destId="{C73BFAAD-DF0F-432E-8C36-E7A22B466DE3}" srcOrd="0" destOrd="0" parTransId="{E92BB823-C4B0-4C0F-94ED-49D7F7209AB0}" sibTransId="{1D109EF2-910D-4C15-BB43-659ADB57B2EE}"/>
    <dgm:cxn modelId="{5B4030B3-B623-4DEB-9163-B3118CA08AE3}" type="presOf" srcId="{763DA12C-F9E7-469B-B0B1-0F3C4DF06646}" destId="{8A9B67BB-B17B-4C22-A3DB-AC4FE2895060}" srcOrd="0" destOrd="0" presId="urn:microsoft.com/office/officeart/2005/8/layout/lProcess3"/>
    <dgm:cxn modelId="{4A8631CA-9EBA-4481-9F19-0E378497676C}" srcId="{C73BFAAD-DF0F-432E-8C36-E7A22B466DE3}" destId="{1B2D80BF-7177-412B-A106-274407F528B1}" srcOrd="1" destOrd="0" parTransId="{3EA03CA2-A377-40F1-90B4-4DE76C143A41}" sibTransId="{7F44D633-4A8F-4F37-B214-5FEEB8361518}"/>
    <dgm:cxn modelId="{8EF6CCCC-150A-4BB2-AB5F-9FFD31438016}" srcId="{E3B114C7-A02C-4256-A69C-6DB7594E7404}" destId="{763DA12C-F9E7-469B-B0B1-0F3C4DF06646}" srcOrd="0" destOrd="0" parTransId="{385E748D-9486-4129-9488-378AF6C97DF1}" sibTransId="{EF4944C0-CDAE-453F-9C27-8147B692F581}"/>
    <dgm:cxn modelId="{F8DFE6D3-A3B0-43BB-9E9C-68215E27C58F}" type="presOf" srcId="{E7623341-F730-4C2F-9921-3AE3109EAF31}" destId="{F4694562-0283-4DD2-9E72-24E539937279}" srcOrd="0" destOrd="0" presId="urn:microsoft.com/office/officeart/2005/8/layout/lProcess3"/>
    <dgm:cxn modelId="{C14EE3F3-6840-4917-B275-3238CE351563}" type="presOf" srcId="{E3B114C7-A02C-4256-A69C-6DB7594E7404}" destId="{81377391-E809-450D-9630-A9835E37CA32}" srcOrd="0" destOrd="0" presId="urn:microsoft.com/office/officeart/2005/8/layout/lProcess3"/>
    <dgm:cxn modelId="{AE95E95A-D5F5-4F32-A16E-EF879D25077B}" type="presParOf" srcId="{40B692D9-CB84-42A0-8C87-2528C71485D4}" destId="{560529FC-E2D5-4EA2-92B8-58E94F7D0EA5}" srcOrd="0" destOrd="0" presId="urn:microsoft.com/office/officeart/2005/8/layout/lProcess3"/>
    <dgm:cxn modelId="{0298B117-5A5E-484F-B3D6-6B272844726C}" type="presParOf" srcId="{560529FC-E2D5-4EA2-92B8-58E94F7D0EA5}" destId="{3DB8BBB6-3288-499E-9CB4-ABCA95815E4C}" srcOrd="0" destOrd="0" presId="urn:microsoft.com/office/officeart/2005/8/layout/lProcess3"/>
    <dgm:cxn modelId="{1EBED61C-4DAB-4F4E-AD53-D09DC7B8514A}" type="presParOf" srcId="{560529FC-E2D5-4EA2-92B8-58E94F7D0EA5}" destId="{581D2BDA-03EC-4DA7-BE43-6D101D7CB2E8}" srcOrd="1" destOrd="0" presId="urn:microsoft.com/office/officeart/2005/8/layout/lProcess3"/>
    <dgm:cxn modelId="{F2741462-F607-49CE-9136-35059673247B}" type="presParOf" srcId="{560529FC-E2D5-4EA2-92B8-58E94F7D0EA5}" destId="{F4694562-0283-4DD2-9E72-24E539937279}" srcOrd="2" destOrd="0" presId="urn:microsoft.com/office/officeart/2005/8/layout/lProcess3"/>
    <dgm:cxn modelId="{A6FEB837-8D0D-438B-A100-96A878FD0D4A}" type="presParOf" srcId="{560529FC-E2D5-4EA2-92B8-58E94F7D0EA5}" destId="{910F5C63-FFB5-4525-9AD2-213A7797D878}" srcOrd="3" destOrd="0" presId="urn:microsoft.com/office/officeart/2005/8/layout/lProcess3"/>
    <dgm:cxn modelId="{1F7E3058-7CBB-4CCA-A9ED-5EA742349DBB}" type="presParOf" srcId="{560529FC-E2D5-4EA2-92B8-58E94F7D0EA5}" destId="{5D7388D1-6483-4E86-88CD-EED85CBE0FAC}" srcOrd="4" destOrd="0" presId="urn:microsoft.com/office/officeart/2005/8/layout/lProcess3"/>
    <dgm:cxn modelId="{50BAD7A8-C3D8-4119-B830-35F9BA129477}" type="presParOf" srcId="{40B692D9-CB84-42A0-8C87-2528C71485D4}" destId="{BC5DEAE5-A1C5-44CF-BB7D-BE5DE0B9FCFD}" srcOrd="1" destOrd="0" presId="urn:microsoft.com/office/officeart/2005/8/layout/lProcess3"/>
    <dgm:cxn modelId="{71A16118-39E9-4EE2-B067-75BBFAA2A6E7}" type="presParOf" srcId="{40B692D9-CB84-42A0-8C87-2528C71485D4}" destId="{1FF0989C-5967-411C-91EC-0FD11B2E5238}" srcOrd="2" destOrd="0" presId="urn:microsoft.com/office/officeart/2005/8/layout/lProcess3"/>
    <dgm:cxn modelId="{15A445FF-FDC1-4315-BEEF-33AAD2F10BC5}" type="presParOf" srcId="{1FF0989C-5967-411C-91EC-0FD11B2E5238}" destId="{81377391-E809-450D-9630-A9835E37CA32}" srcOrd="0" destOrd="0" presId="urn:microsoft.com/office/officeart/2005/8/layout/lProcess3"/>
    <dgm:cxn modelId="{1B764112-FEFE-48DF-A9CC-E34CE2085691}" type="presParOf" srcId="{1FF0989C-5967-411C-91EC-0FD11B2E5238}" destId="{965F5097-B7DF-4683-9CE9-78C2CDFB3919}" srcOrd="1" destOrd="0" presId="urn:microsoft.com/office/officeart/2005/8/layout/lProcess3"/>
    <dgm:cxn modelId="{AF38360C-32CE-4A09-95D5-09ED0E9EAC9A}" type="presParOf" srcId="{1FF0989C-5967-411C-91EC-0FD11B2E5238}" destId="{8A9B67BB-B17B-4C22-A3DB-AC4FE2895060}" srcOrd="2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2426ED4-C51D-420D-83B2-3BD3A1F84CE9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AE27906C-4454-49A9-BA47-2F3DA0ACE06D}">
      <dgm:prSet phldrT="[Tekst]" custT="1"/>
      <dgm:spPr/>
      <dgm:t>
        <a:bodyPr/>
        <a:lstStyle/>
        <a:p>
          <a:r>
            <a:rPr lang="nl-NL" sz="1400" dirty="0"/>
            <a:t>Uitwerking</a:t>
          </a:r>
        </a:p>
      </dgm:t>
    </dgm:pt>
    <dgm:pt modelId="{145AD636-B32F-42ED-B4CB-B25B40551EEB}" type="parTrans" cxnId="{E4759DAA-C072-44A0-B1EA-8EDC309B2BE3}">
      <dgm:prSet/>
      <dgm:spPr/>
      <dgm:t>
        <a:bodyPr/>
        <a:lstStyle/>
        <a:p>
          <a:endParaRPr lang="nl-NL"/>
        </a:p>
      </dgm:t>
    </dgm:pt>
    <dgm:pt modelId="{878CDC90-A506-4310-ADBA-56E732A056DB}" type="sibTrans" cxnId="{E4759DAA-C072-44A0-B1EA-8EDC309B2BE3}">
      <dgm:prSet/>
      <dgm:spPr/>
      <dgm:t>
        <a:bodyPr/>
        <a:lstStyle/>
        <a:p>
          <a:endParaRPr lang="nl-NL"/>
        </a:p>
      </dgm:t>
    </dgm:pt>
    <dgm:pt modelId="{41416E92-3721-4902-87D2-CD8C35922828}">
      <dgm:prSet phldrT="[Tekst]" custT="1"/>
      <dgm:spPr>
        <a:solidFill>
          <a:schemeClr val="accent3">
            <a:alpha val="90000"/>
          </a:schemeClr>
        </a:solidFill>
      </dgm:spPr>
      <dgm:t>
        <a:bodyPr/>
        <a:lstStyle/>
        <a:p>
          <a:r>
            <a:rPr lang="nl-NL" sz="1400" b="1" dirty="0"/>
            <a:t>Ontwikkeling Masterplan</a:t>
          </a:r>
        </a:p>
        <a:p>
          <a:r>
            <a:rPr lang="nl-NL" sz="1400" dirty="0"/>
            <a:t>mei 2021 tot dec 2022</a:t>
          </a:r>
        </a:p>
      </dgm:t>
    </dgm:pt>
    <dgm:pt modelId="{A030EBE2-00FA-437F-A9B7-BBE294007575}" type="parTrans" cxnId="{56D0A0D0-C802-4AF0-9F23-6356760355BD}">
      <dgm:prSet/>
      <dgm:spPr/>
      <dgm:t>
        <a:bodyPr/>
        <a:lstStyle/>
        <a:p>
          <a:endParaRPr lang="nl-NL"/>
        </a:p>
      </dgm:t>
    </dgm:pt>
    <dgm:pt modelId="{2FC29716-B81C-415D-92CA-FDCE654F7DFA}" type="sibTrans" cxnId="{56D0A0D0-C802-4AF0-9F23-6356760355BD}">
      <dgm:prSet/>
      <dgm:spPr/>
      <dgm:t>
        <a:bodyPr/>
        <a:lstStyle/>
        <a:p>
          <a:endParaRPr lang="nl-NL"/>
        </a:p>
      </dgm:t>
    </dgm:pt>
    <dgm:pt modelId="{AACD00D6-45D7-4A6B-AD5A-7C4FB24BD53D}">
      <dgm:prSet phldrT="[Tekst]" custT="1"/>
      <dgm:spPr>
        <a:solidFill>
          <a:schemeClr val="accent2">
            <a:alpha val="90000"/>
          </a:schemeClr>
        </a:solidFill>
      </dgm:spPr>
      <dgm:t>
        <a:bodyPr/>
        <a:lstStyle/>
        <a:p>
          <a:r>
            <a:rPr lang="nl-NL" sz="1400" dirty="0"/>
            <a:t>Uitvoering Masterplan</a:t>
          </a:r>
        </a:p>
        <a:p>
          <a:r>
            <a:rPr lang="nl-NL" sz="1400" dirty="0"/>
            <a:t>dec 2022 tot dec 2025</a:t>
          </a:r>
        </a:p>
      </dgm:t>
    </dgm:pt>
    <dgm:pt modelId="{868D7DF1-9607-4130-941A-53913B143E4D}" type="parTrans" cxnId="{FA305986-955A-48D1-95D4-44B0ACBD2B1A}">
      <dgm:prSet/>
      <dgm:spPr/>
      <dgm:t>
        <a:bodyPr/>
        <a:lstStyle/>
        <a:p>
          <a:endParaRPr lang="nl-NL"/>
        </a:p>
      </dgm:t>
    </dgm:pt>
    <dgm:pt modelId="{9593DEDD-D538-457F-AFAD-1C7A210EF558}" type="sibTrans" cxnId="{FA305986-955A-48D1-95D4-44B0ACBD2B1A}">
      <dgm:prSet/>
      <dgm:spPr/>
      <dgm:t>
        <a:bodyPr/>
        <a:lstStyle/>
        <a:p>
          <a:endParaRPr lang="nl-NL"/>
        </a:p>
      </dgm:t>
    </dgm:pt>
    <dgm:pt modelId="{31D28E0A-D3D5-4F30-9CF9-5FFF9977464F}">
      <dgm:prSet phldrT="[Tekst]" custT="1"/>
      <dgm:spPr/>
      <dgm:t>
        <a:bodyPr/>
        <a:lstStyle/>
        <a:p>
          <a:r>
            <a:rPr lang="nl-NL" sz="1400" dirty="0"/>
            <a:t>Uitwerking</a:t>
          </a:r>
        </a:p>
      </dgm:t>
    </dgm:pt>
    <dgm:pt modelId="{70C3E405-65B2-4D8F-9613-1FE56192BF8A}" type="parTrans" cxnId="{7704C364-1013-46DF-850C-33CF68CC98EB}">
      <dgm:prSet/>
      <dgm:spPr/>
      <dgm:t>
        <a:bodyPr/>
        <a:lstStyle/>
        <a:p>
          <a:endParaRPr lang="nl-NL"/>
        </a:p>
      </dgm:t>
    </dgm:pt>
    <dgm:pt modelId="{F4AC4964-74DD-4896-87B3-9B3AA20EA5EA}" type="sibTrans" cxnId="{7704C364-1013-46DF-850C-33CF68CC98EB}">
      <dgm:prSet/>
      <dgm:spPr/>
      <dgm:t>
        <a:bodyPr/>
        <a:lstStyle/>
        <a:p>
          <a:endParaRPr lang="nl-NL"/>
        </a:p>
      </dgm:t>
    </dgm:pt>
    <dgm:pt modelId="{FC1D5949-0AE8-46B8-9E76-1CBD706C1392}">
      <dgm:prSet phldrT="[Tekst]" custT="1"/>
      <dgm:spPr>
        <a:solidFill>
          <a:schemeClr val="accent3">
            <a:alpha val="90000"/>
          </a:schemeClr>
        </a:solidFill>
      </dgm:spPr>
      <dgm:t>
        <a:bodyPr/>
        <a:lstStyle/>
        <a:p>
          <a:pPr algn="ctr"/>
          <a:r>
            <a:rPr lang="nl-NL" sz="1400" b="1" dirty="0"/>
            <a:t>Ontwikkeling Masterplan</a:t>
          </a:r>
        </a:p>
        <a:p>
          <a:pPr algn="ctr"/>
          <a:r>
            <a:rPr lang="nl-NL" sz="1400" dirty="0"/>
            <a:t>mei 2021 tot nov 2024</a:t>
          </a:r>
          <a:endParaRPr lang="nl-NL" sz="700" dirty="0"/>
        </a:p>
      </dgm:t>
    </dgm:pt>
    <dgm:pt modelId="{DF5980F4-9F62-4FE2-B328-1D432B6DB0E4}" type="parTrans" cxnId="{F1D6A914-AF1F-422F-AF24-C834B16465E4}">
      <dgm:prSet/>
      <dgm:spPr/>
      <dgm:t>
        <a:bodyPr/>
        <a:lstStyle/>
        <a:p>
          <a:endParaRPr lang="nl-NL"/>
        </a:p>
      </dgm:t>
    </dgm:pt>
    <dgm:pt modelId="{A124BA03-71A2-48E3-9BF9-CD40437DA0DF}" type="sibTrans" cxnId="{F1D6A914-AF1F-422F-AF24-C834B16465E4}">
      <dgm:prSet/>
      <dgm:spPr/>
      <dgm:t>
        <a:bodyPr/>
        <a:lstStyle/>
        <a:p>
          <a:endParaRPr lang="nl-NL"/>
        </a:p>
      </dgm:t>
    </dgm:pt>
    <dgm:pt modelId="{10FD4B49-DA2A-4955-AA62-29BFAB618932}">
      <dgm:prSet phldrT="[Tekst]" custT="1"/>
      <dgm:spPr>
        <a:solidFill>
          <a:schemeClr val="accent2">
            <a:alpha val="90000"/>
          </a:schemeClr>
        </a:solidFill>
      </dgm:spPr>
      <dgm:t>
        <a:bodyPr/>
        <a:lstStyle/>
        <a:p>
          <a:r>
            <a:rPr lang="nl-NL" sz="1400" dirty="0"/>
            <a:t>Uitvoering Masterplan</a:t>
          </a:r>
          <a:br>
            <a:rPr lang="nl-NL" sz="1400" dirty="0"/>
          </a:br>
          <a:r>
            <a:rPr lang="nl-NL" sz="1400" dirty="0"/>
            <a:t>dec 2024 tot dec 2025</a:t>
          </a:r>
        </a:p>
      </dgm:t>
    </dgm:pt>
    <dgm:pt modelId="{58829D72-6B12-44EC-B6B0-0840F9C45FBE}" type="parTrans" cxnId="{A7947902-28AF-4D25-8D45-FD2FFBBF5A93}">
      <dgm:prSet/>
      <dgm:spPr/>
      <dgm:t>
        <a:bodyPr/>
        <a:lstStyle/>
        <a:p>
          <a:endParaRPr lang="nl-NL"/>
        </a:p>
      </dgm:t>
    </dgm:pt>
    <dgm:pt modelId="{5222FBB4-9555-49A0-8782-C2C9AE8EE58C}" type="sibTrans" cxnId="{A7947902-28AF-4D25-8D45-FD2FFBBF5A93}">
      <dgm:prSet/>
      <dgm:spPr/>
      <dgm:t>
        <a:bodyPr/>
        <a:lstStyle/>
        <a:p>
          <a:endParaRPr lang="nl-NL"/>
        </a:p>
      </dgm:t>
    </dgm:pt>
    <dgm:pt modelId="{1EFB08EF-DF14-4DC5-AA4E-531C72C6FB14}">
      <dgm:prSet phldrT="[Tekst]" custT="1"/>
      <dgm:spPr/>
      <dgm:t>
        <a:bodyPr/>
        <a:lstStyle/>
        <a:p>
          <a:r>
            <a:rPr lang="nl-NL" sz="1400" dirty="0"/>
            <a:t>Opstart</a:t>
          </a:r>
        </a:p>
      </dgm:t>
    </dgm:pt>
    <dgm:pt modelId="{BF827552-6914-43F0-B894-34AE25B5AC6E}" type="parTrans" cxnId="{51BD333F-80DC-45B7-82C2-4CA0B29D94C3}">
      <dgm:prSet/>
      <dgm:spPr/>
      <dgm:t>
        <a:bodyPr/>
        <a:lstStyle/>
        <a:p>
          <a:endParaRPr lang="nl-NL"/>
        </a:p>
      </dgm:t>
    </dgm:pt>
    <dgm:pt modelId="{FD6B4267-CDE1-4BCF-9240-260B7F900096}" type="sibTrans" cxnId="{51BD333F-80DC-45B7-82C2-4CA0B29D94C3}">
      <dgm:prSet/>
      <dgm:spPr/>
      <dgm:t>
        <a:bodyPr/>
        <a:lstStyle/>
        <a:p>
          <a:endParaRPr lang="nl-NL"/>
        </a:p>
      </dgm:t>
    </dgm:pt>
    <dgm:pt modelId="{8182122F-0234-470F-8246-389DBAF72563}">
      <dgm:prSet phldrT="[Tekst]" custT="1"/>
      <dgm:spPr>
        <a:solidFill>
          <a:schemeClr val="accent1">
            <a:alpha val="90000"/>
          </a:schemeClr>
        </a:solidFill>
      </dgm:spPr>
      <dgm:t>
        <a:bodyPr/>
        <a:lstStyle/>
        <a:p>
          <a:r>
            <a:rPr lang="nl-NL" sz="1400" dirty="0">
              <a:solidFill>
                <a:schemeClr val="tx1"/>
              </a:solidFill>
            </a:rPr>
            <a:t>Opstart</a:t>
          </a:r>
        </a:p>
      </dgm:t>
    </dgm:pt>
    <dgm:pt modelId="{0A4F5385-DE57-42F9-9F76-72FF11AB0F0D}" type="parTrans" cxnId="{88E5A338-06C2-439D-B85D-19F6DB7ED232}">
      <dgm:prSet/>
      <dgm:spPr/>
      <dgm:t>
        <a:bodyPr/>
        <a:lstStyle/>
        <a:p>
          <a:endParaRPr lang="nl-NL"/>
        </a:p>
      </dgm:t>
    </dgm:pt>
    <dgm:pt modelId="{0D1C6C76-018D-4D62-873B-9AFA87CAB687}" type="sibTrans" cxnId="{88E5A338-06C2-439D-B85D-19F6DB7ED232}">
      <dgm:prSet/>
      <dgm:spPr/>
      <dgm:t>
        <a:bodyPr/>
        <a:lstStyle/>
        <a:p>
          <a:endParaRPr lang="nl-NL"/>
        </a:p>
      </dgm:t>
    </dgm:pt>
    <dgm:pt modelId="{517DACE6-C111-476A-B3FD-24EE76E24369}" type="pres">
      <dgm:prSet presAssocID="{82426ED4-C51D-420D-83B2-3BD3A1F84CE9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5B2D9280-6BFD-4FE6-AAED-83FBCB349FFA}" type="pres">
      <dgm:prSet presAssocID="{AE27906C-4454-49A9-BA47-2F3DA0ACE06D}" presName="horFlow" presStyleCnt="0"/>
      <dgm:spPr/>
    </dgm:pt>
    <dgm:pt modelId="{D6E0D3CD-E028-40CE-9765-D2443D58D39B}" type="pres">
      <dgm:prSet presAssocID="{AE27906C-4454-49A9-BA47-2F3DA0ACE06D}" presName="bigChev" presStyleLbl="node1" presStyleIdx="0" presStyleCnt="3" custScaleX="73198" custScaleY="66746" custLinFactX="24133" custLinFactNeighborX="100000" custLinFactNeighborY="86296"/>
      <dgm:spPr/>
    </dgm:pt>
    <dgm:pt modelId="{199DA972-0995-498D-8E85-AE7B61E3496A}" type="pres">
      <dgm:prSet presAssocID="{A030EBE2-00FA-437F-A9B7-BBE294007575}" presName="parTrans" presStyleCnt="0"/>
      <dgm:spPr/>
    </dgm:pt>
    <dgm:pt modelId="{6966C74A-8B01-47B0-B50E-3B43C30D0D5B}" type="pres">
      <dgm:prSet presAssocID="{41416E92-3721-4902-87D2-CD8C35922828}" presName="node" presStyleLbl="alignAccFollowNode1" presStyleIdx="0" presStyleCnt="5" custScaleX="77203" custScaleY="80417" custLinFactX="27603" custLinFactY="3971" custLinFactNeighborX="100000" custLinFactNeighborY="100000">
        <dgm:presLayoutVars>
          <dgm:bulletEnabled val="1"/>
        </dgm:presLayoutVars>
      </dgm:prSet>
      <dgm:spPr/>
    </dgm:pt>
    <dgm:pt modelId="{1F59E0CA-6452-4805-9E17-FEE9DE33DD91}" type="pres">
      <dgm:prSet presAssocID="{2FC29716-B81C-415D-92CA-FDCE654F7DFA}" presName="sibTrans" presStyleCnt="0"/>
      <dgm:spPr/>
    </dgm:pt>
    <dgm:pt modelId="{741E8391-E452-4765-ADEF-7F99EFE1D9EA}" type="pres">
      <dgm:prSet presAssocID="{AACD00D6-45D7-4A6B-AD5A-7C4FB24BD53D}" presName="node" presStyleLbl="alignAccFollowNode1" presStyleIdx="1" presStyleCnt="5" custScaleX="151108" custScaleY="80417" custLinFactX="25997" custLinFactY="3971" custLinFactNeighborX="100000" custLinFactNeighborY="100000">
        <dgm:presLayoutVars>
          <dgm:bulletEnabled val="1"/>
        </dgm:presLayoutVars>
      </dgm:prSet>
      <dgm:spPr/>
    </dgm:pt>
    <dgm:pt modelId="{94495D7C-96E2-4B84-81B3-99A521B89606}" type="pres">
      <dgm:prSet presAssocID="{AE27906C-4454-49A9-BA47-2F3DA0ACE06D}" presName="vSp" presStyleCnt="0"/>
      <dgm:spPr/>
    </dgm:pt>
    <dgm:pt modelId="{5F258CA4-E471-4F40-AC29-8079CD9E600B}" type="pres">
      <dgm:prSet presAssocID="{31D28E0A-D3D5-4F30-9CF9-5FFF9977464F}" presName="horFlow" presStyleCnt="0"/>
      <dgm:spPr/>
    </dgm:pt>
    <dgm:pt modelId="{788B6CBF-5CF6-4583-91C1-62AF3D02719C}" type="pres">
      <dgm:prSet presAssocID="{31D28E0A-D3D5-4F30-9CF9-5FFF9977464F}" presName="bigChev" presStyleLbl="node1" presStyleIdx="1" presStyleCnt="3" custScaleX="73740" custScaleY="67731" custLinFactX="23743" custLinFactNeighborX="100000" custLinFactNeighborY="80409"/>
      <dgm:spPr/>
    </dgm:pt>
    <dgm:pt modelId="{0FA2FE78-EDD6-4EEE-954B-747D27EF09E4}" type="pres">
      <dgm:prSet presAssocID="{DF5980F4-9F62-4FE2-B328-1D432B6DB0E4}" presName="parTrans" presStyleCnt="0"/>
      <dgm:spPr/>
    </dgm:pt>
    <dgm:pt modelId="{B0638AA7-84E0-4490-A546-FA1C750FE1F2}" type="pres">
      <dgm:prSet presAssocID="{FC1D5949-0AE8-46B8-9E76-1CBD706C1392}" presName="node" presStyleLbl="alignAccFollowNode1" presStyleIdx="2" presStyleCnt="5" custScaleX="194482" custScaleY="81815" custLinFactX="26740" custLinFactNeighborX="100000" custLinFactNeighborY="96984">
        <dgm:presLayoutVars>
          <dgm:bulletEnabled val="1"/>
        </dgm:presLayoutVars>
      </dgm:prSet>
      <dgm:spPr/>
    </dgm:pt>
    <dgm:pt modelId="{F18B4FDC-5EE2-465E-BBBE-D774BDE49057}" type="pres">
      <dgm:prSet presAssocID="{A124BA03-71A2-48E3-9BF9-CD40437DA0DF}" presName="sibTrans" presStyleCnt="0"/>
      <dgm:spPr/>
    </dgm:pt>
    <dgm:pt modelId="{70422EFC-F2B2-4314-8D37-3058A56A2FFE}" type="pres">
      <dgm:prSet presAssocID="{10FD4B49-DA2A-4955-AA62-29BFAB618932}" presName="node" presStyleLbl="alignAccFollowNode1" presStyleIdx="3" presStyleCnt="5" custScaleX="68835" custScaleY="81815" custLinFactNeighborX="5638" custLinFactNeighborY="96984">
        <dgm:presLayoutVars>
          <dgm:bulletEnabled val="1"/>
        </dgm:presLayoutVars>
      </dgm:prSet>
      <dgm:spPr/>
    </dgm:pt>
    <dgm:pt modelId="{1FA82C34-6E18-43B6-A5F6-AEFF6DE2C62C}" type="pres">
      <dgm:prSet presAssocID="{31D28E0A-D3D5-4F30-9CF9-5FFF9977464F}" presName="vSp" presStyleCnt="0"/>
      <dgm:spPr/>
    </dgm:pt>
    <dgm:pt modelId="{50BF963C-6252-419D-AF88-5CEFCB0A4F4A}" type="pres">
      <dgm:prSet presAssocID="{1EFB08EF-DF14-4DC5-AA4E-531C72C6FB14}" presName="horFlow" presStyleCnt="0"/>
      <dgm:spPr/>
    </dgm:pt>
    <dgm:pt modelId="{D5FC040B-7081-463E-988E-A8CF31CB17FF}" type="pres">
      <dgm:prSet presAssocID="{1EFB08EF-DF14-4DC5-AA4E-531C72C6FB14}" presName="bigChev" presStyleLbl="node1" presStyleIdx="2" presStyleCnt="3" custScaleX="51609" custScaleY="67805" custLinFactNeighborX="-7176" custLinFactNeighborY="-1410"/>
      <dgm:spPr/>
    </dgm:pt>
    <dgm:pt modelId="{70551FE6-C84B-4628-9A3F-2C2493857A3E}" type="pres">
      <dgm:prSet presAssocID="{0A4F5385-DE57-42F9-9F76-72FF11AB0F0D}" presName="parTrans" presStyleCnt="0"/>
      <dgm:spPr/>
    </dgm:pt>
    <dgm:pt modelId="{22D8F9D6-9C15-4332-83CA-5564F3B7A842}" type="pres">
      <dgm:prSet presAssocID="{8182122F-0234-470F-8246-389DBAF72563}" presName="node" presStyleLbl="alignAccFollowNode1" presStyleIdx="4" presStyleCnt="5" custScaleX="62596" custScaleY="81693" custLinFactX="-31643" custLinFactNeighborX="-100000" custLinFactNeighborY="-92015">
        <dgm:presLayoutVars>
          <dgm:bulletEnabled val="1"/>
        </dgm:presLayoutVars>
      </dgm:prSet>
      <dgm:spPr/>
    </dgm:pt>
  </dgm:ptLst>
  <dgm:cxnLst>
    <dgm:cxn modelId="{A7947902-28AF-4D25-8D45-FD2FFBBF5A93}" srcId="{31D28E0A-D3D5-4F30-9CF9-5FFF9977464F}" destId="{10FD4B49-DA2A-4955-AA62-29BFAB618932}" srcOrd="1" destOrd="0" parTransId="{58829D72-6B12-44EC-B6B0-0840F9C45FBE}" sibTransId="{5222FBB4-9555-49A0-8782-C2C9AE8EE58C}"/>
    <dgm:cxn modelId="{00928311-787E-4388-BF16-C832BF739F2D}" type="presOf" srcId="{AE27906C-4454-49A9-BA47-2F3DA0ACE06D}" destId="{D6E0D3CD-E028-40CE-9765-D2443D58D39B}" srcOrd="0" destOrd="0" presId="urn:microsoft.com/office/officeart/2005/8/layout/lProcess3"/>
    <dgm:cxn modelId="{0FEA7212-190C-4618-954B-02BE4039F305}" type="presOf" srcId="{8182122F-0234-470F-8246-389DBAF72563}" destId="{22D8F9D6-9C15-4332-83CA-5564F3B7A842}" srcOrd="0" destOrd="0" presId="urn:microsoft.com/office/officeart/2005/8/layout/lProcess3"/>
    <dgm:cxn modelId="{F1D6A914-AF1F-422F-AF24-C834B16465E4}" srcId="{31D28E0A-D3D5-4F30-9CF9-5FFF9977464F}" destId="{FC1D5949-0AE8-46B8-9E76-1CBD706C1392}" srcOrd="0" destOrd="0" parTransId="{DF5980F4-9F62-4FE2-B328-1D432B6DB0E4}" sibTransId="{A124BA03-71A2-48E3-9BF9-CD40437DA0DF}"/>
    <dgm:cxn modelId="{BFA76C1D-2BB1-4902-AB50-A82BAEAE5351}" type="presOf" srcId="{31D28E0A-D3D5-4F30-9CF9-5FFF9977464F}" destId="{788B6CBF-5CF6-4583-91C1-62AF3D02719C}" srcOrd="0" destOrd="0" presId="urn:microsoft.com/office/officeart/2005/8/layout/lProcess3"/>
    <dgm:cxn modelId="{C80E7836-1EBD-462C-B5A3-24002654D93A}" type="presOf" srcId="{41416E92-3721-4902-87D2-CD8C35922828}" destId="{6966C74A-8B01-47B0-B50E-3B43C30D0D5B}" srcOrd="0" destOrd="0" presId="urn:microsoft.com/office/officeart/2005/8/layout/lProcess3"/>
    <dgm:cxn modelId="{88E5A338-06C2-439D-B85D-19F6DB7ED232}" srcId="{1EFB08EF-DF14-4DC5-AA4E-531C72C6FB14}" destId="{8182122F-0234-470F-8246-389DBAF72563}" srcOrd="0" destOrd="0" parTransId="{0A4F5385-DE57-42F9-9F76-72FF11AB0F0D}" sibTransId="{0D1C6C76-018D-4D62-873B-9AFA87CAB687}"/>
    <dgm:cxn modelId="{51BD333F-80DC-45B7-82C2-4CA0B29D94C3}" srcId="{82426ED4-C51D-420D-83B2-3BD3A1F84CE9}" destId="{1EFB08EF-DF14-4DC5-AA4E-531C72C6FB14}" srcOrd="2" destOrd="0" parTransId="{BF827552-6914-43F0-B894-34AE25B5AC6E}" sibTransId="{FD6B4267-CDE1-4BCF-9240-260B7F900096}"/>
    <dgm:cxn modelId="{7704C364-1013-46DF-850C-33CF68CC98EB}" srcId="{82426ED4-C51D-420D-83B2-3BD3A1F84CE9}" destId="{31D28E0A-D3D5-4F30-9CF9-5FFF9977464F}" srcOrd="1" destOrd="0" parTransId="{70C3E405-65B2-4D8F-9613-1FE56192BF8A}" sibTransId="{F4AC4964-74DD-4896-87B3-9B3AA20EA5EA}"/>
    <dgm:cxn modelId="{7182BF72-6B0A-4271-B192-F6B45665838C}" type="presOf" srcId="{FC1D5949-0AE8-46B8-9E76-1CBD706C1392}" destId="{B0638AA7-84E0-4490-A546-FA1C750FE1F2}" srcOrd="0" destOrd="0" presId="urn:microsoft.com/office/officeart/2005/8/layout/lProcess3"/>
    <dgm:cxn modelId="{EDD8A978-7A7C-439A-8D28-5602366A3414}" type="presOf" srcId="{1EFB08EF-DF14-4DC5-AA4E-531C72C6FB14}" destId="{D5FC040B-7081-463E-988E-A8CF31CB17FF}" srcOrd="0" destOrd="0" presId="urn:microsoft.com/office/officeart/2005/8/layout/lProcess3"/>
    <dgm:cxn modelId="{FA305986-955A-48D1-95D4-44B0ACBD2B1A}" srcId="{AE27906C-4454-49A9-BA47-2F3DA0ACE06D}" destId="{AACD00D6-45D7-4A6B-AD5A-7C4FB24BD53D}" srcOrd="1" destOrd="0" parTransId="{868D7DF1-9607-4130-941A-53913B143E4D}" sibTransId="{9593DEDD-D538-457F-AFAD-1C7A210EF558}"/>
    <dgm:cxn modelId="{0405188C-265F-4B93-AB2F-006A9DF4CEDC}" type="presOf" srcId="{10FD4B49-DA2A-4955-AA62-29BFAB618932}" destId="{70422EFC-F2B2-4314-8D37-3058A56A2FFE}" srcOrd="0" destOrd="0" presId="urn:microsoft.com/office/officeart/2005/8/layout/lProcess3"/>
    <dgm:cxn modelId="{E4759DAA-C072-44A0-B1EA-8EDC309B2BE3}" srcId="{82426ED4-C51D-420D-83B2-3BD3A1F84CE9}" destId="{AE27906C-4454-49A9-BA47-2F3DA0ACE06D}" srcOrd="0" destOrd="0" parTransId="{145AD636-B32F-42ED-B4CB-B25B40551EEB}" sibTransId="{878CDC90-A506-4310-ADBA-56E732A056DB}"/>
    <dgm:cxn modelId="{56D0A0D0-C802-4AF0-9F23-6356760355BD}" srcId="{AE27906C-4454-49A9-BA47-2F3DA0ACE06D}" destId="{41416E92-3721-4902-87D2-CD8C35922828}" srcOrd="0" destOrd="0" parTransId="{A030EBE2-00FA-437F-A9B7-BBE294007575}" sibTransId="{2FC29716-B81C-415D-92CA-FDCE654F7DFA}"/>
    <dgm:cxn modelId="{EBB54CE7-0C5D-48E3-A97E-8A882D56FEC3}" type="presOf" srcId="{82426ED4-C51D-420D-83B2-3BD3A1F84CE9}" destId="{517DACE6-C111-476A-B3FD-24EE76E24369}" srcOrd="0" destOrd="0" presId="urn:microsoft.com/office/officeart/2005/8/layout/lProcess3"/>
    <dgm:cxn modelId="{A4E702EB-1408-4057-8308-9837A01460E6}" type="presOf" srcId="{AACD00D6-45D7-4A6B-AD5A-7C4FB24BD53D}" destId="{741E8391-E452-4765-ADEF-7F99EFE1D9EA}" srcOrd="0" destOrd="0" presId="urn:microsoft.com/office/officeart/2005/8/layout/lProcess3"/>
    <dgm:cxn modelId="{3AF62C38-B715-496C-9910-C7037C6C3D4E}" type="presParOf" srcId="{517DACE6-C111-476A-B3FD-24EE76E24369}" destId="{5B2D9280-6BFD-4FE6-AAED-83FBCB349FFA}" srcOrd="0" destOrd="0" presId="urn:microsoft.com/office/officeart/2005/8/layout/lProcess3"/>
    <dgm:cxn modelId="{A0A23363-8E2F-45A6-9AA5-BC7569E1A7C5}" type="presParOf" srcId="{5B2D9280-6BFD-4FE6-AAED-83FBCB349FFA}" destId="{D6E0D3CD-E028-40CE-9765-D2443D58D39B}" srcOrd="0" destOrd="0" presId="urn:microsoft.com/office/officeart/2005/8/layout/lProcess3"/>
    <dgm:cxn modelId="{C9A364D3-36DE-4181-AE6C-1BCDAB98BB59}" type="presParOf" srcId="{5B2D9280-6BFD-4FE6-AAED-83FBCB349FFA}" destId="{199DA972-0995-498D-8E85-AE7B61E3496A}" srcOrd="1" destOrd="0" presId="urn:microsoft.com/office/officeart/2005/8/layout/lProcess3"/>
    <dgm:cxn modelId="{23BFDD4E-B8A7-4851-9792-2439E77FD7F5}" type="presParOf" srcId="{5B2D9280-6BFD-4FE6-AAED-83FBCB349FFA}" destId="{6966C74A-8B01-47B0-B50E-3B43C30D0D5B}" srcOrd="2" destOrd="0" presId="urn:microsoft.com/office/officeart/2005/8/layout/lProcess3"/>
    <dgm:cxn modelId="{03D86AB7-C9DD-4035-9B54-CD89A7B1CD4E}" type="presParOf" srcId="{5B2D9280-6BFD-4FE6-AAED-83FBCB349FFA}" destId="{1F59E0CA-6452-4805-9E17-FEE9DE33DD91}" srcOrd="3" destOrd="0" presId="urn:microsoft.com/office/officeart/2005/8/layout/lProcess3"/>
    <dgm:cxn modelId="{AC357BC7-638A-4CB6-8E88-94E2B0EFD5A6}" type="presParOf" srcId="{5B2D9280-6BFD-4FE6-AAED-83FBCB349FFA}" destId="{741E8391-E452-4765-ADEF-7F99EFE1D9EA}" srcOrd="4" destOrd="0" presId="urn:microsoft.com/office/officeart/2005/8/layout/lProcess3"/>
    <dgm:cxn modelId="{9C3887BA-C0A3-4A81-A1C5-048B3F938F18}" type="presParOf" srcId="{517DACE6-C111-476A-B3FD-24EE76E24369}" destId="{94495D7C-96E2-4B84-81B3-99A521B89606}" srcOrd="1" destOrd="0" presId="urn:microsoft.com/office/officeart/2005/8/layout/lProcess3"/>
    <dgm:cxn modelId="{8FDD72F7-874F-4108-A0E1-B3D8E62618B2}" type="presParOf" srcId="{517DACE6-C111-476A-B3FD-24EE76E24369}" destId="{5F258CA4-E471-4F40-AC29-8079CD9E600B}" srcOrd="2" destOrd="0" presId="urn:microsoft.com/office/officeart/2005/8/layout/lProcess3"/>
    <dgm:cxn modelId="{F945DD49-1F7E-47B3-930C-936B22FF4ACE}" type="presParOf" srcId="{5F258CA4-E471-4F40-AC29-8079CD9E600B}" destId="{788B6CBF-5CF6-4583-91C1-62AF3D02719C}" srcOrd="0" destOrd="0" presId="urn:microsoft.com/office/officeart/2005/8/layout/lProcess3"/>
    <dgm:cxn modelId="{B3BDABFD-F90E-4D46-BF38-66DCA2A5D86A}" type="presParOf" srcId="{5F258CA4-E471-4F40-AC29-8079CD9E600B}" destId="{0FA2FE78-EDD6-4EEE-954B-747D27EF09E4}" srcOrd="1" destOrd="0" presId="urn:microsoft.com/office/officeart/2005/8/layout/lProcess3"/>
    <dgm:cxn modelId="{FDC05AEC-0613-4AC7-9F50-559E2C4B6CEA}" type="presParOf" srcId="{5F258CA4-E471-4F40-AC29-8079CD9E600B}" destId="{B0638AA7-84E0-4490-A546-FA1C750FE1F2}" srcOrd="2" destOrd="0" presId="urn:microsoft.com/office/officeart/2005/8/layout/lProcess3"/>
    <dgm:cxn modelId="{1D164C0C-EA1C-425F-927F-829DC66FFE89}" type="presParOf" srcId="{5F258CA4-E471-4F40-AC29-8079CD9E600B}" destId="{F18B4FDC-5EE2-465E-BBBE-D774BDE49057}" srcOrd="3" destOrd="0" presId="urn:microsoft.com/office/officeart/2005/8/layout/lProcess3"/>
    <dgm:cxn modelId="{2AB42AA0-8049-4024-BA2E-31F8D13B5B75}" type="presParOf" srcId="{5F258CA4-E471-4F40-AC29-8079CD9E600B}" destId="{70422EFC-F2B2-4314-8D37-3058A56A2FFE}" srcOrd="4" destOrd="0" presId="urn:microsoft.com/office/officeart/2005/8/layout/lProcess3"/>
    <dgm:cxn modelId="{72BAF3A7-AA0E-4AAD-90AA-80A8A46DE504}" type="presParOf" srcId="{517DACE6-C111-476A-B3FD-24EE76E24369}" destId="{1FA82C34-6E18-43B6-A5F6-AEFF6DE2C62C}" srcOrd="3" destOrd="0" presId="urn:microsoft.com/office/officeart/2005/8/layout/lProcess3"/>
    <dgm:cxn modelId="{EEF65C45-90E1-4AAA-B0DD-B14A8B028CA7}" type="presParOf" srcId="{517DACE6-C111-476A-B3FD-24EE76E24369}" destId="{50BF963C-6252-419D-AF88-5CEFCB0A4F4A}" srcOrd="4" destOrd="0" presId="urn:microsoft.com/office/officeart/2005/8/layout/lProcess3"/>
    <dgm:cxn modelId="{66D130A4-9CBC-477D-8569-6E38E4E8688E}" type="presParOf" srcId="{50BF963C-6252-419D-AF88-5CEFCB0A4F4A}" destId="{D5FC040B-7081-463E-988E-A8CF31CB17FF}" srcOrd="0" destOrd="0" presId="urn:microsoft.com/office/officeart/2005/8/layout/lProcess3"/>
    <dgm:cxn modelId="{06DAFB09-0404-4E91-AA19-D2FD9E8A38F7}" type="presParOf" srcId="{50BF963C-6252-419D-AF88-5CEFCB0A4F4A}" destId="{70551FE6-C84B-4628-9A3F-2C2493857A3E}" srcOrd="1" destOrd="0" presId="urn:microsoft.com/office/officeart/2005/8/layout/lProcess3"/>
    <dgm:cxn modelId="{37A9C108-F900-4DCF-8A86-03826F4D2745}" type="presParOf" srcId="{50BF963C-6252-419D-AF88-5CEFCB0A4F4A}" destId="{22D8F9D6-9C15-4332-83CA-5564F3B7A842}" srcOrd="2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4A4D225-240F-4155-AF03-FEF2BCC3A0DD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C73BFAAD-DF0F-432E-8C36-E7A22B466DE3}">
      <dgm:prSet phldrT="[Tekst]" custT="1"/>
      <dgm:spPr/>
      <dgm:t>
        <a:bodyPr/>
        <a:lstStyle/>
        <a:p>
          <a:endParaRPr lang="nl-NL" sz="1200" dirty="0">
            <a:latin typeface="+mn-lt"/>
          </a:endParaRPr>
        </a:p>
        <a:p>
          <a:r>
            <a:rPr lang="nl-NL" sz="1400" dirty="0">
              <a:latin typeface="+mn-lt"/>
            </a:rPr>
            <a:t>Subsidieaanvraag</a:t>
          </a:r>
          <a:br>
            <a:rPr lang="nl-NL" sz="1400" dirty="0"/>
          </a:br>
          <a:r>
            <a:rPr lang="nl-NL" sz="1400" dirty="0">
              <a:latin typeface="+mn-lt"/>
            </a:rPr>
            <a:t>2020 tot maart 2022</a:t>
          </a:r>
        </a:p>
        <a:p>
          <a:r>
            <a:rPr lang="nl-NL" sz="600" dirty="0"/>
            <a:t>		</a:t>
          </a:r>
        </a:p>
      </dgm:t>
    </dgm:pt>
    <dgm:pt modelId="{E92BB823-C4B0-4C0F-94ED-49D7F7209AB0}" type="parTrans" cxnId="{E3C7B89D-0247-4DAE-9D84-190155284BC0}">
      <dgm:prSet/>
      <dgm:spPr/>
      <dgm:t>
        <a:bodyPr/>
        <a:lstStyle/>
        <a:p>
          <a:endParaRPr lang="nl-NL"/>
        </a:p>
      </dgm:t>
    </dgm:pt>
    <dgm:pt modelId="{1D109EF2-910D-4C15-BB43-659ADB57B2EE}" type="sibTrans" cxnId="{E3C7B89D-0247-4DAE-9D84-190155284BC0}">
      <dgm:prSet/>
      <dgm:spPr/>
      <dgm:t>
        <a:bodyPr/>
        <a:lstStyle/>
        <a:p>
          <a:endParaRPr lang="nl-NL"/>
        </a:p>
      </dgm:t>
    </dgm:pt>
    <dgm:pt modelId="{E7623341-F730-4C2F-9921-3AE3109EAF31}">
      <dgm:prSet phldrT="[Tekst]" custT="1"/>
      <dgm:spPr>
        <a:solidFill>
          <a:schemeClr val="accent3">
            <a:alpha val="90000"/>
          </a:schemeClr>
        </a:solidFill>
      </dgm:spPr>
      <dgm:t>
        <a:bodyPr/>
        <a:lstStyle/>
        <a:p>
          <a:r>
            <a:rPr lang="nl-NL" sz="1400" dirty="0"/>
            <a:t>654 woningen aardgasvrij klaar  Ultimo 2025</a:t>
          </a:r>
        </a:p>
      </dgm:t>
    </dgm:pt>
    <dgm:pt modelId="{B48A5D10-4732-4FD7-9691-7CEA875ED365}" type="parTrans" cxnId="{0B1E2D7D-3F7B-4A02-9029-EDAFA8554877}">
      <dgm:prSet/>
      <dgm:spPr/>
      <dgm:t>
        <a:bodyPr/>
        <a:lstStyle/>
        <a:p>
          <a:endParaRPr lang="nl-NL"/>
        </a:p>
      </dgm:t>
    </dgm:pt>
    <dgm:pt modelId="{AD10E9C0-293D-41B7-A509-9211623CEDF1}" type="sibTrans" cxnId="{0B1E2D7D-3F7B-4A02-9029-EDAFA8554877}">
      <dgm:prSet/>
      <dgm:spPr/>
      <dgm:t>
        <a:bodyPr/>
        <a:lstStyle/>
        <a:p>
          <a:endParaRPr lang="nl-NL"/>
        </a:p>
      </dgm:t>
    </dgm:pt>
    <dgm:pt modelId="{1B2D80BF-7177-412B-A106-274407F528B1}">
      <dgm:prSet phldrT="[Tekst]" custT="1"/>
      <dgm:spPr>
        <a:solidFill>
          <a:srgbClr val="FF0000">
            <a:alpha val="90000"/>
          </a:srgbClr>
        </a:solidFill>
      </dgm:spPr>
      <dgm:t>
        <a:bodyPr/>
        <a:lstStyle/>
        <a:p>
          <a:r>
            <a:rPr lang="nl-NL" sz="1400" dirty="0"/>
            <a:t>Verlengen tot 2030 ?</a:t>
          </a:r>
        </a:p>
      </dgm:t>
    </dgm:pt>
    <dgm:pt modelId="{3EA03CA2-A377-40F1-90B4-4DE76C143A41}" type="parTrans" cxnId="{4A8631CA-9EBA-4481-9F19-0E378497676C}">
      <dgm:prSet/>
      <dgm:spPr/>
      <dgm:t>
        <a:bodyPr/>
        <a:lstStyle/>
        <a:p>
          <a:endParaRPr lang="nl-NL"/>
        </a:p>
      </dgm:t>
    </dgm:pt>
    <dgm:pt modelId="{7F44D633-4A8F-4F37-B214-5FEEB8361518}" type="sibTrans" cxnId="{4A8631CA-9EBA-4481-9F19-0E378497676C}">
      <dgm:prSet/>
      <dgm:spPr/>
      <dgm:t>
        <a:bodyPr/>
        <a:lstStyle/>
        <a:p>
          <a:endParaRPr lang="nl-NL"/>
        </a:p>
      </dgm:t>
    </dgm:pt>
    <dgm:pt modelId="{E3B114C7-A02C-4256-A69C-6DB7594E7404}">
      <dgm:prSet phldrT="[Tekst]" custT="1"/>
      <dgm:spPr/>
      <dgm:t>
        <a:bodyPr/>
        <a:lstStyle/>
        <a:p>
          <a:r>
            <a:rPr lang="nl-NL" sz="1400" dirty="0"/>
            <a:t>Subsidieaanvraag</a:t>
          </a:r>
          <a:br>
            <a:rPr lang="nl-NL" sz="1400" dirty="0"/>
          </a:br>
          <a:r>
            <a:rPr lang="nl-NL" sz="1400" dirty="0"/>
            <a:t>2020 tot maart 2022</a:t>
          </a:r>
        </a:p>
      </dgm:t>
    </dgm:pt>
    <dgm:pt modelId="{3613712E-DEE6-4EA5-9A16-0BA84227E8FA}" type="parTrans" cxnId="{DFD1448C-2BA2-471D-A6C1-79966EC4882A}">
      <dgm:prSet/>
      <dgm:spPr/>
      <dgm:t>
        <a:bodyPr/>
        <a:lstStyle/>
        <a:p>
          <a:endParaRPr lang="nl-NL"/>
        </a:p>
      </dgm:t>
    </dgm:pt>
    <dgm:pt modelId="{2B2953D5-848A-47F9-8821-F58633CABDC9}" type="sibTrans" cxnId="{DFD1448C-2BA2-471D-A6C1-79966EC4882A}">
      <dgm:prSet/>
      <dgm:spPr/>
      <dgm:t>
        <a:bodyPr/>
        <a:lstStyle/>
        <a:p>
          <a:endParaRPr lang="nl-NL"/>
        </a:p>
      </dgm:t>
    </dgm:pt>
    <dgm:pt modelId="{763DA12C-F9E7-469B-B0B1-0F3C4DF06646}">
      <dgm:prSet phldrT="[Tekst]" custT="1"/>
      <dgm:spPr>
        <a:solidFill>
          <a:schemeClr val="accent3">
            <a:alpha val="90000"/>
          </a:schemeClr>
        </a:solidFill>
      </dgm:spPr>
      <dgm:t>
        <a:bodyPr/>
        <a:lstStyle/>
        <a:p>
          <a:pPr algn="ctr"/>
          <a:r>
            <a:rPr lang="nl-NL" sz="1400" dirty="0"/>
            <a:t>Tot mei 2024 zes subsidies (10.664 euro) verstrekt</a:t>
          </a:r>
        </a:p>
      </dgm:t>
    </dgm:pt>
    <dgm:pt modelId="{385E748D-9486-4129-9488-378AF6C97DF1}" type="parTrans" cxnId="{8EF6CCCC-150A-4BB2-AB5F-9FFD31438016}">
      <dgm:prSet/>
      <dgm:spPr/>
      <dgm:t>
        <a:bodyPr/>
        <a:lstStyle/>
        <a:p>
          <a:endParaRPr lang="nl-NL"/>
        </a:p>
      </dgm:t>
    </dgm:pt>
    <dgm:pt modelId="{EF4944C0-CDAE-453F-9C27-8147B692F581}" type="sibTrans" cxnId="{8EF6CCCC-150A-4BB2-AB5F-9FFD31438016}">
      <dgm:prSet/>
      <dgm:spPr/>
      <dgm:t>
        <a:bodyPr/>
        <a:lstStyle/>
        <a:p>
          <a:endParaRPr lang="nl-NL"/>
        </a:p>
      </dgm:t>
    </dgm:pt>
    <dgm:pt modelId="{40B692D9-CB84-42A0-8C87-2528C71485D4}" type="pres">
      <dgm:prSet presAssocID="{D4A4D225-240F-4155-AF03-FEF2BCC3A0DD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560529FC-E2D5-4EA2-92B8-58E94F7D0EA5}" type="pres">
      <dgm:prSet presAssocID="{C73BFAAD-DF0F-432E-8C36-E7A22B466DE3}" presName="horFlow" presStyleCnt="0"/>
      <dgm:spPr/>
    </dgm:pt>
    <dgm:pt modelId="{3DB8BBB6-3288-499E-9CB4-ABCA95815E4C}" type="pres">
      <dgm:prSet presAssocID="{C73BFAAD-DF0F-432E-8C36-E7A22B466DE3}" presName="bigChev" presStyleLbl="node1" presStyleIdx="0" presStyleCnt="2" custScaleX="249477" custScaleY="217210" custLinFactNeighborX="24908" custLinFactNeighborY="-61887"/>
      <dgm:spPr/>
    </dgm:pt>
    <dgm:pt modelId="{581D2BDA-03EC-4DA7-BE43-6D101D7CB2E8}" type="pres">
      <dgm:prSet presAssocID="{B48A5D10-4732-4FD7-9691-7CEA875ED365}" presName="parTrans" presStyleCnt="0"/>
      <dgm:spPr/>
    </dgm:pt>
    <dgm:pt modelId="{F4694562-0283-4DD2-9E72-24E539937279}" type="pres">
      <dgm:prSet presAssocID="{E7623341-F730-4C2F-9921-3AE3109EAF31}" presName="node" presStyleLbl="alignAccFollowNode1" presStyleIdx="0" presStyleCnt="3" custScaleX="283071" custScaleY="261699" custLinFactX="-17549" custLinFactNeighborX="-100000" custLinFactNeighborY="-76356">
        <dgm:presLayoutVars>
          <dgm:bulletEnabled val="1"/>
        </dgm:presLayoutVars>
      </dgm:prSet>
      <dgm:spPr/>
    </dgm:pt>
    <dgm:pt modelId="{910F5C63-FFB5-4525-9AD2-213A7797D878}" type="pres">
      <dgm:prSet presAssocID="{AD10E9C0-293D-41B7-A509-9211623CEDF1}" presName="sibTrans" presStyleCnt="0"/>
      <dgm:spPr/>
    </dgm:pt>
    <dgm:pt modelId="{5D7388D1-6483-4E86-88CD-EED85CBE0FAC}" type="pres">
      <dgm:prSet presAssocID="{1B2D80BF-7177-412B-A106-274407F528B1}" presName="node" presStyleLbl="alignAccFollowNode1" presStyleIdx="1" presStyleCnt="3" custScaleX="420783" custScaleY="261699" custLinFactX="-68558" custLinFactY="100000" custLinFactNeighborX="-100000" custLinFactNeighborY="180370">
        <dgm:presLayoutVars>
          <dgm:bulletEnabled val="1"/>
        </dgm:presLayoutVars>
      </dgm:prSet>
      <dgm:spPr/>
    </dgm:pt>
    <dgm:pt modelId="{BC5DEAE5-A1C5-44CF-BB7D-BE5DE0B9FCFD}" type="pres">
      <dgm:prSet presAssocID="{C73BFAAD-DF0F-432E-8C36-E7A22B466DE3}" presName="vSp" presStyleCnt="0"/>
      <dgm:spPr/>
    </dgm:pt>
    <dgm:pt modelId="{1FF0989C-5967-411C-91EC-0FD11B2E5238}" type="pres">
      <dgm:prSet presAssocID="{E3B114C7-A02C-4256-A69C-6DB7594E7404}" presName="horFlow" presStyleCnt="0"/>
      <dgm:spPr/>
    </dgm:pt>
    <dgm:pt modelId="{81377391-E809-450D-9630-A9835E37CA32}" type="pres">
      <dgm:prSet presAssocID="{E3B114C7-A02C-4256-A69C-6DB7594E7404}" presName="bigChev" presStyleLbl="node1" presStyleIdx="1" presStyleCnt="2" custScaleX="254173" custScaleY="217210" custLinFactNeighborX="24909" custLinFactNeighborY="1497"/>
      <dgm:spPr/>
    </dgm:pt>
    <dgm:pt modelId="{965F5097-B7DF-4683-9CE9-78C2CDFB3919}" type="pres">
      <dgm:prSet presAssocID="{385E748D-9486-4129-9488-378AF6C97DF1}" presName="parTrans" presStyleCnt="0"/>
      <dgm:spPr/>
    </dgm:pt>
    <dgm:pt modelId="{8A9B67BB-B17B-4C22-A3DB-AC4FE2895060}" type="pres">
      <dgm:prSet presAssocID="{763DA12C-F9E7-469B-B0B1-0F3C4DF06646}" presName="node" presStyleLbl="alignAccFollowNode1" presStyleIdx="2" presStyleCnt="3" custScaleX="262470" custScaleY="261699" custLinFactX="-15653" custLinFactNeighborX="-100000" custLinFactNeighborY="1803">
        <dgm:presLayoutVars>
          <dgm:bulletEnabled val="1"/>
        </dgm:presLayoutVars>
      </dgm:prSet>
      <dgm:spPr/>
    </dgm:pt>
  </dgm:ptLst>
  <dgm:cxnLst>
    <dgm:cxn modelId="{BD1FC70A-5C30-43C1-A2DE-7821F23CB44E}" type="presOf" srcId="{D4A4D225-240F-4155-AF03-FEF2BCC3A0DD}" destId="{40B692D9-CB84-42A0-8C87-2528C71485D4}" srcOrd="0" destOrd="0" presId="urn:microsoft.com/office/officeart/2005/8/layout/lProcess3"/>
    <dgm:cxn modelId="{E2046E2A-6355-41DA-8417-5382FEC939A1}" type="presOf" srcId="{C73BFAAD-DF0F-432E-8C36-E7A22B466DE3}" destId="{3DB8BBB6-3288-499E-9CB4-ABCA95815E4C}" srcOrd="0" destOrd="0" presId="urn:microsoft.com/office/officeart/2005/8/layout/lProcess3"/>
    <dgm:cxn modelId="{24C72C5A-B481-42E5-A5B4-0868D3D86A48}" type="presOf" srcId="{1B2D80BF-7177-412B-A106-274407F528B1}" destId="{5D7388D1-6483-4E86-88CD-EED85CBE0FAC}" srcOrd="0" destOrd="0" presId="urn:microsoft.com/office/officeart/2005/8/layout/lProcess3"/>
    <dgm:cxn modelId="{0B1E2D7D-3F7B-4A02-9029-EDAFA8554877}" srcId="{C73BFAAD-DF0F-432E-8C36-E7A22B466DE3}" destId="{E7623341-F730-4C2F-9921-3AE3109EAF31}" srcOrd="0" destOrd="0" parTransId="{B48A5D10-4732-4FD7-9691-7CEA875ED365}" sibTransId="{AD10E9C0-293D-41B7-A509-9211623CEDF1}"/>
    <dgm:cxn modelId="{DFD1448C-2BA2-471D-A6C1-79966EC4882A}" srcId="{D4A4D225-240F-4155-AF03-FEF2BCC3A0DD}" destId="{E3B114C7-A02C-4256-A69C-6DB7594E7404}" srcOrd="1" destOrd="0" parTransId="{3613712E-DEE6-4EA5-9A16-0BA84227E8FA}" sibTransId="{2B2953D5-848A-47F9-8821-F58633CABDC9}"/>
    <dgm:cxn modelId="{E3C7B89D-0247-4DAE-9D84-190155284BC0}" srcId="{D4A4D225-240F-4155-AF03-FEF2BCC3A0DD}" destId="{C73BFAAD-DF0F-432E-8C36-E7A22B466DE3}" srcOrd="0" destOrd="0" parTransId="{E92BB823-C4B0-4C0F-94ED-49D7F7209AB0}" sibTransId="{1D109EF2-910D-4C15-BB43-659ADB57B2EE}"/>
    <dgm:cxn modelId="{5B4030B3-B623-4DEB-9163-B3118CA08AE3}" type="presOf" srcId="{763DA12C-F9E7-469B-B0B1-0F3C4DF06646}" destId="{8A9B67BB-B17B-4C22-A3DB-AC4FE2895060}" srcOrd="0" destOrd="0" presId="urn:microsoft.com/office/officeart/2005/8/layout/lProcess3"/>
    <dgm:cxn modelId="{4A8631CA-9EBA-4481-9F19-0E378497676C}" srcId="{C73BFAAD-DF0F-432E-8C36-E7A22B466DE3}" destId="{1B2D80BF-7177-412B-A106-274407F528B1}" srcOrd="1" destOrd="0" parTransId="{3EA03CA2-A377-40F1-90B4-4DE76C143A41}" sibTransId="{7F44D633-4A8F-4F37-B214-5FEEB8361518}"/>
    <dgm:cxn modelId="{8EF6CCCC-150A-4BB2-AB5F-9FFD31438016}" srcId="{E3B114C7-A02C-4256-A69C-6DB7594E7404}" destId="{763DA12C-F9E7-469B-B0B1-0F3C4DF06646}" srcOrd="0" destOrd="0" parTransId="{385E748D-9486-4129-9488-378AF6C97DF1}" sibTransId="{EF4944C0-CDAE-453F-9C27-8147B692F581}"/>
    <dgm:cxn modelId="{F8DFE6D3-A3B0-43BB-9E9C-68215E27C58F}" type="presOf" srcId="{E7623341-F730-4C2F-9921-3AE3109EAF31}" destId="{F4694562-0283-4DD2-9E72-24E539937279}" srcOrd="0" destOrd="0" presId="urn:microsoft.com/office/officeart/2005/8/layout/lProcess3"/>
    <dgm:cxn modelId="{C14EE3F3-6840-4917-B275-3238CE351563}" type="presOf" srcId="{E3B114C7-A02C-4256-A69C-6DB7594E7404}" destId="{81377391-E809-450D-9630-A9835E37CA32}" srcOrd="0" destOrd="0" presId="urn:microsoft.com/office/officeart/2005/8/layout/lProcess3"/>
    <dgm:cxn modelId="{AE95E95A-D5F5-4F32-A16E-EF879D25077B}" type="presParOf" srcId="{40B692D9-CB84-42A0-8C87-2528C71485D4}" destId="{560529FC-E2D5-4EA2-92B8-58E94F7D0EA5}" srcOrd="0" destOrd="0" presId="urn:microsoft.com/office/officeart/2005/8/layout/lProcess3"/>
    <dgm:cxn modelId="{0298B117-5A5E-484F-B3D6-6B272844726C}" type="presParOf" srcId="{560529FC-E2D5-4EA2-92B8-58E94F7D0EA5}" destId="{3DB8BBB6-3288-499E-9CB4-ABCA95815E4C}" srcOrd="0" destOrd="0" presId="urn:microsoft.com/office/officeart/2005/8/layout/lProcess3"/>
    <dgm:cxn modelId="{1EBED61C-4DAB-4F4E-AD53-D09DC7B8514A}" type="presParOf" srcId="{560529FC-E2D5-4EA2-92B8-58E94F7D0EA5}" destId="{581D2BDA-03EC-4DA7-BE43-6D101D7CB2E8}" srcOrd="1" destOrd="0" presId="urn:microsoft.com/office/officeart/2005/8/layout/lProcess3"/>
    <dgm:cxn modelId="{F2741462-F607-49CE-9136-35059673247B}" type="presParOf" srcId="{560529FC-E2D5-4EA2-92B8-58E94F7D0EA5}" destId="{F4694562-0283-4DD2-9E72-24E539937279}" srcOrd="2" destOrd="0" presId="urn:microsoft.com/office/officeart/2005/8/layout/lProcess3"/>
    <dgm:cxn modelId="{A6FEB837-8D0D-438B-A100-96A878FD0D4A}" type="presParOf" srcId="{560529FC-E2D5-4EA2-92B8-58E94F7D0EA5}" destId="{910F5C63-FFB5-4525-9AD2-213A7797D878}" srcOrd="3" destOrd="0" presId="urn:microsoft.com/office/officeart/2005/8/layout/lProcess3"/>
    <dgm:cxn modelId="{1F7E3058-7CBB-4CCA-A9ED-5EA742349DBB}" type="presParOf" srcId="{560529FC-E2D5-4EA2-92B8-58E94F7D0EA5}" destId="{5D7388D1-6483-4E86-88CD-EED85CBE0FAC}" srcOrd="4" destOrd="0" presId="urn:microsoft.com/office/officeart/2005/8/layout/lProcess3"/>
    <dgm:cxn modelId="{50BAD7A8-C3D8-4119-B830-35F9BA129477}" type="presParOf" srcId="{40B692D9-CB84-42A0-8C87-2528C71485D4}" destId="{BC5DEAE5-A1C5-44CF-BB7D-BE5DE0B9FCFD}" srcOrd="1" destOrd="0" presId="urn:microsoft.com/office/officeart/2005/8/layout/lProcess3"/>
    <dgm:cxn modelId="{71A16118-39E9-4EE2-B067-75BBFAA2A6E7}" type="presParOf" srcId="{40B692D9-CB84-42A0-8C87-2528C71485D4}" destId="{1FF0989C-5967-411C-91EC-0FD11B2E5238}" srcOrd="2" destOrd="0" presId="urn:microsoft.com/office/officeart/2005/8/layout/lProcess3"/>
    <dgm:cxn modelId="{15A445FF-FDC1-4315-BEEF-33AAD2F10BC5}" type="presParOf" srcId="{1FF0989C-5967-411C-91EC-0FD11B2E5238}" destId="{81377391-E809-450D-9630-A9835E37CA32}" srcOrd="0" destOrd="0" presId="urn:microsoft.com/office/officeart/2005/8/layout/lProcess3"/>
    <dgm:cxn modelId="{1B764112-FEFE-48DF-A9CC-E34CE2085691}" type="presParOf" srcId="{1FF0989C-5967-411C-91EC-0FD11B2E5238}" destId="{965F5097-B7DF-4683-9CE9-78C2CDFB3919}" srcOrd="1" destOrd="0" presId="urn:microsoft.com/office/officeart/2005/8/layout/lProcess3"/>
    <dgm:cxn modelId="{AF38360C-32CE-4A09-95D5-09ED0E9EAC9A}" type="presParOf" srcId="{1FF0989C-5967-411C-91EC-0FD11B2E5238}" destId="{8A9B67BB-B17B-4C22-A3DB-AC4FE2895060}" srcOrd="2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B8BBB6-3288-499E-9CB4-ABCA95815E4C}">
      <dsp:nvSpPr>
        <dsp:cNvPr id="0" name=""/>
        <dsp:cNvSpPr/>
      </dsp:nvSpPr>
      <dsp:spPr>
        <a:xfrm>
          <a:off x="1385698" y="0"/>
          <a:ext cx="2646824" cy="88722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200" kern="1200" dirty="0">
            <a:latin typeface="+mn-lt"/>
          </a:endParaRP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600" kern="1200" dirty="0">
              <a:latin typeface="+mn-lt"/>
            </a:rPr>
            <a:t>Oplevering ultimo 202</a:t>
          </a:r>
          <a:r>
            <a:rPr lang="nl-NL" sz="1600" b="1" kern="1200" dirty="0">
              <a:latin typeface="+mn-lt"/>
            </a:rPr>
            <a:t>6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600" kern="1200" dirty="0"/>
            <a:t>	</a:t>
          </a:r>
        </a:p>
      </dsp:txBody>
      <dsp:txXfrm>
        <a:off x="1829312" y="0"/>
        <a:ext cx="1759597" cy="887227"/>
      </dsp:txXfrm>
    </dsp:sp>
    <dsp:sp modelId="{81377391-E809-450D-9630-A9835E37CA32}">
      <dsp:nvSpPr>
        <dsp:cNvPr id="0" name=""/>
        <dsp:cNvSpPr/>
      </dsp:nvSpPr>
      <dsp:spPr>
        <a:xfrm>
          <a:off x="1388053" y="999622"/>
          <a:ext cx="4993626" cy="88373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600" kern="1200" dirty="0"/>
            <a:t>Oplevering ultimo 202</a:t>
          </a:r>
          <a:r>
            <a:rPr lang="nl-NL" sz="1600" b="1" kern="1200" dirty="0"/>
            <a:t>9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600" kern="1200" dirty="0" err="1"/>
            <a:t>Gebruikname</a:t>
          </a:r>
          <a:r>
            <a:rPr lang="nl-NL" sz="1600" kern="1200" dirty="0"/>
            <a:t> medio 2030</a:t>
          </a:r>
        </a:p>
      </dsp:txBody>
      <dsp:txXfrm>
        <a:off x="1829922" y="999622"/>
        <a:ext cx="4109889" cy="88373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B8BBB6-3288-499E-9CB4-ABCA95815E4C}">
      <dsp:nvSpPr>
        <dsp:cNvPr id="0" name=""/>
        <dsp:cNvSpPr/>
      </dsp:nvSpPr>
      <dsp:spPr>
        <a:xfrm>
          <a:off x="0" y="0"/>
          <a:ext cx="3735526" cy="106152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200" kern="1200" dirty="0">
            <a:latin typeface="+mn-lt"/>
          </a:endParaRP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400" kern="1200" dirty="0">
              <a:latin typeface="+mn-lt"/>
            </a:rPr>
            <a:t>  Planvorming 2020 </a:t>
          </a:r>
          <a:br>
            <a:rPr lang="nl-NL" sz="1400" kern="1200" dirty="0"/>
          </a:br>
          <a:r>
            <a:rPr lang="nl-NL" sz="1400" kern="1200" dirty="0"/>
            <a:t>  </a:t>
          </a:r>
          <a:r>
            <a:rPr lang="nl-NL" sz="1400" kern="1200" dirty="0">
              <a:latin typeface="+mn-lt"/>
            </a:rPr>
            <a:t>tot Q1 2021</a:t>
          </a:r>
          <a:r>
            <a:rPr lang="nl-NL" sz="1400" kern="1200" dirty="0"/>
            <a:t>	</a:t>
          </a:r>
          <a:r>
            <a:rPr lang="nl-NL" sz="600" kern="1200" dirty="0"/>
            <a:t>	</a:t>
          </a:r>
        </a:p>
      </dsp:txBody>
      <dsp:txXfrm>
        <a:off x="530763" y="0"/>
        <a:ext cx="2674000" cy="1061526"/>
      </dsp:txXfrm>
    </dsp:sp>
    <dsp:sp modelId="{F4694562-0283-4DD2-9E72-24E539937279}">
      <dsp:nvSpPr>
        <dsp:cNvPr id="0" name=""/>
        <dsp:cNvSpPr/>
      </dsp:nvSpPr>
      <dsp:spPr>
        <a:xfrm>
          <a:off x="1740958" y="0"/>
          <a:ext cx="4131469" cy="1061525"/>
        </a:xfrm>
        <a:prstGeom prst="chevron">
          <a:avLst/>
        </a:prstGeom>
        <a:solidFill>
          <a:schemeClr val="accent3">
            <a:alpha val="9000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400" kern="1200" dirty="0"/>
            <a:t>Grondaankopen </a:t>
          </a:r>
          <a:br>
            <a:rPr lang="nl-NL" sz="1400" kern="1200" dirty="0"/>
          </a:br>
          <a:r>
            <a:rPr lang="nl-NL" sz="1400" kern="1200" dirty="0"/>
            <a:t>30 eigenaren, 50 percelen </a:t>
          </a:r>
          <a:br>
            <a:rPr lang="nl-NL" sz="1400" kern="1200" dirty="0"/>
          </a:br>
          <a:r>
            <a:rPr lang="nl-NL" sz="1400" kern="1200" dirty="0"/>
            <a:t>Q1 2021- Q4 2024</a:t>
          </a:r>
        </a:p>
      </dsp:txBody>
      <dsp:txXfrm>
        <a:off x="2271721" y="0"/>
        <a:ext cx="3069944" cy="1061525"/>
      </dsp:txXfrm>
    </dsp:sp>
    <dsp:sp modelId="{5D7388D1-6483-4E86-88CD-EED85CBE0FAC}">
      <dsp:nvSpPr>
        <dsp:cNvPr id="0" name=""/>
        <dsp:cNvSpPr/>
      </dsp:nvSpPr>
      <dsp:spPr>
        <a:xfrm>
          <a:off x="5362553" y="0"/>
          <a:ext cx="2481427" cy="1061525"/>
        </a:xfrm>
        <a:prstGeom prst="chevron">
          <a:avLst/>
        </a:prstGeom>
        <a:solidFill>
          <a:srgbClr val="FF0000">
            <a:alpha val="90000"/>
          </a:srgb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400" kern="1200" dirty="0"/>
            <a:t>Afronding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400" kern="1200" dirty="0"/>
            <a:t>Q4 2025</a:t>
          </a:r>
        </a:p>
      </dsp:txBody>
      <dsp:txXfrm>
        <a:off x="5893316" y="0"/>
        <a:ext cx="1419902" cy="1061525"/>
      </dsp:txXfrm>
    </dsp:sp>
    <dsp:sp modelId="{81377391-E809-450D-9630-A9835E37CA32}">
      <dsp:nvSpPr>
        <dsp:cNvPr id="0" name=""/>
        <dsp:cNvSpPr/>
      </dsp:nvSpPr>
      <dsp:spPr>
        <a:xfrm>
          <a:off x="3282" y="1146162"/>
          <a:ext cx="4215630" cy="106261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400" kern="1200" dirty="0"/>
            <a:t>Planvorming (Ontwikkelvisie)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400" kern="1200" dirty="0"/>
            <a:t>2020 tot juni 2024</a:t>
          </a:r>
        </a:p>
      </dsp:txBody>
      <dsp:txXfrm>
        <a:off x="534590" y="1146162"/>
        <a:ext cx="3153014" cy="1062616"/>
      </dsp:txXfrm>
    </dsp:sp>
    <dsp:sp modelId="{8A9B67BB-B17B-4C22-A3DB-AC4FE2895060}">
      <dsp:nvSpPr>
        <dsp:cNvPr id="0" name=""/>
        <dsp:cNvSpPr/>
      </dsp:nvSpPr>
      <dsp:spPr>
        <a:xfrm>
          <a:off x="3682472" y="1146117"/>
          <a:ext cx="7002410" cy="1061525"/>
        </a:xfrm>
        <a:prstGeom prst="chevron">
          <a:avLst/>
        </a:prstGeom>
        <a:solidFill>
          <a:schemeClr val="accent3">
            <a:alpha val="9000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400" kern="1200" dirty="0"/>
            <a:t>Grondaankopen, 4 percelen tot juni 2024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400" kern="1200" dirty="0"/>
            <a:t>Aankoop eindigt 20</a:t>
          </a:r>
          <a:r>
            <a:rPr lang="nl-NL" sz="1400" b="1" kern="1200" dirty="0"/>
            <a:t>31</a:t>
          </a:r>
          <a:r>
            <a:rPr lang="nl-NL" sz="1400" kern="1200" dirty="0"/>
            <a:t> !?</a:t>
          </a:r>
        </a:p>
      </dsp:txBody>
      <dsp:txXfrm>
        <a:off x="4213235" y="1146117"/>
        <a:ext cx="5940885" cy="106152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E0D3CD-E028-40CE-9765-D2443D58D39B}">
      <dsp:nvSpPr>
        <dsp:cNvPr id="0" name=""/>
        <dsp:cNvSpPr/>
      </dsp:nvSpPr>
      <dsp:spPr>
        <a:xfrm>
          <a:off x="1464623" y="1362248"/>
          <a:ext cx="2885595" cy="105249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400" kern="1200" dirty="0"/>
            <a:t>Uitwerking</a:t>
          </a:r>
        </a:p>
      </dsp:txBody>
      <dsp:txXfrm>
        <a:off x="1990872" y="1362248"/>
        <a:ext cx="1833097" cy="1052498"/>
      </dsp:txXfrm>
    </dsp:sp>
    <dsp:sp modelId="{6966C74A-8B01-47B0-B50E-3B43C30D0D5B}">
      <dsp:nvSpPr>
        <dsp:cNvPr id="0" name=""/>
        <dsp:cNvSpPr/>
      </dsp:nvSpPr>
      <dsp:spPr>
        <a:xfrm>
          <a:off x="3735140" y="1362246"/>
          <a:ext cx="2526088" cy="1052500"/>
        </a:xfrm>
        <a:prstGeom prst="chevron">
          <a:avLst/>
        </a:prstGeom>
        <a:solidFill>
          <a:schemeClr val="accent3">
            <a:alpha val="9000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400" b="1" kern="1200" dirty="0"/>
            <a:t>Ontwikkeling Masterplan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400" kern="1200" dirty="0"/>
            <a:t>mei 2021 tot dec 2022</a:t>
          </a:r>
        </a:p>
      </dsp:txBody>
      <dsp:txXfrm>
        <a:off x="4261390" y="1362246"/>
        <a:ext cx="1473588" cy="1052500"/>
      </dsp:txXfrm>
    </dsp:sp>
    <dsp:sp modelId="{741E8391-E452-4765-ADEF-7F99EFE1D9EA}">
      <dsp:nvSpPr>
        <dsp:cNvPr id="0" name=""/>
        <dsp:cNvSpPr/>
      </dsp:nvSpPr>
      <dsp:spPr>
        <a:xfrm>
          <a:off x="5609434" y="1362246"/>
          <a:ext cx="4944265" cy="1052500"/>
        </a:xfrm>
        <a:prstGeom prst="chevron">
          <a:avLst/>
        </a:prstGeom>
        <a:solidFill>
          <a:schemeClr val="accent2">
            <a:alpha val="9000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400" kern="1200" dirty="0"/>
            <a:t>Uitvoering Masterplan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400" kern="1200" dirty="0"/>
            <a:t>dec 2022 tot dec 2025</a:t>
          </a:r>
        </a:p>
      </dsp:txBody>
      <dsp:txXfrm>
        <a:off x="6135684" y="1362246"/>
        <a:ext cx="3891765" cy="1052500"/>
      </dsp:txXfrm>
    </dsp:sp>
    <dsp:sp modelId="{788B6CBF-5CF6-4583-91C1-62AF3D02719C}">
      <dsp:nvSpPr>
        <dsp:cNvPr id="0" name=""/>
        <dsp:cNvSpPr/>
      </dsp:nvSpPr>
      <dsp:spPr>
        <a:xfrm>
          <a:off x="1449249" y="2544062"/>
          <a:ext cx="2906962" cy="106803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400" kern="1200" dirty="0"/>
            <a:t>Uitwerking</a:t>
          </a:r>
        </a:p>
      </dsp:txBody>
      <dsp:txXfrm>
        <a:off x="1983264" y="2544062"/>
        <a:ext cx="1838932" cy="1068030"/>
      </dsp:txXfrm>
    </dsp:sp>
    <dsp:sp modelId="{B0638AA7-84E0-4490-A546-FA1C750FE1F2}">
      <dsp:nvSpPr>
        <dsp:cNvPr id="0" name=""/>
        <dsp:cNvSpPr/>
      </dsp:nvSpPr>
      <dsp:spPr>
        <a:xfrm>
          <a:off x="3728269" y="2544062"/>
          <a:ext cx="6363466" cy="1070797"/>
        </a:xfrm>
        <a:prstGeom prst="chevron">
          <a:avLst/>
        </a:prstGeom>
        <a:solidFill>
          <a:schemeClr val="accent3">
            <a:alpha val="9000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400" b="1" kern="1200" dirty="0"/>
            <a:t>Ontwikkeling Masterplan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400" kern="1200" dirty="0"/>
            <a:t>mei 2021 tot nov 2024</a:t>
          </a:r>
          <a:endParaRPr lang="nl-NL" sz="700" kern="1200" dirty="0"/>
        </a:p>
      </dsp:txBody>
      <dsp:txXfrm>
        <a:off x="4263668" y="2544062"/>
        <a:ext cx="5292669" cy="1070797"/>
      </dsp:txXfrm>
    </dsp:sp>
    <dsp:sp modelId="{70422EFC-F2B2-4314-8D37-3058A56A2FFE}">
      <dsp:nvSpPr>
        <dsp:cNvPr id="0" name=""/>
        <dsp:cNvSpPr/>
      </dsp:nvSpPr>
      <dsp:spPr>
        <a:xfrm>
          <a:off x="8301413" y="2544062"/>
          <a:ext cx="2252286" cy="1070797"/>
        </a:xfrm>
        <a:prstGeom prst="chevron">
          <a:avLst/>
        </a:prstGeom>
        <a:solidFill>
          <a:schemeClr val="accent2">
            <a:alpha val="9000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400" kern="1200" dirty="0"/>
            <a:t>Uitvoering Masterplan</a:t>
          </a:r>
          <a:br>
            <a:rPr lang="nl-NL" sz="1400" kern="1200" dirty="0"/>
          </a:br>
          <a:r>
            <a:rPr lang="nl-NL" sz="1400" kern="1200" dirty="0"/>
            <a:t>dec 2024 tot dec 2025</a:t>
          </a:r>
        </a:p>
      </dsp:txBody>
      <dsp:txXfrm>
        <a:off x="8836812" y="2544062"/>
        <a:ext cx="1181489" cy="1070797"/>
      </dsp:txXfrm>
    </dsp:sp>
    <dsp:sp modelId="{D5FC040B-7081-463E-988E-A8CF31CB17FF}">
      <dsp:nvSpPr>
        <dsp:cNvPr id="0" name=""/>
        <dsp:cNvSpPr/>
      </dsp:nvSpPr>
      <dsp:spPr>
        <a:xfrm>
          <a:off x="0" y="2544059"/>
          <a:ext cx="2034518" cy="106919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400" kern="1200" dirty="0"/>
            <a:t>Opstart</a:t>
          </a:r>
        </a:p>
      </dsp:txBody>
      <dsp:txXfrm>
        <a:off x="534599" y="2544059"/>
        <a:ext cx="965321" cy="1069197"/>
      </dsp:txXfrm>
    </dsp:sp>
    <dsp:sp modelId="{22D8F9D6-9C15-4332-83CA-5564F3B7A842}">
      <dsp:nvSpPr>
        <dsp:cNvPr id="0" name=""/>
        <dsp:cNvSpPr/>
      </dsp:nvSpPr>
      <dsp:spPr>
        <a:xfrm>
          <a:off x="0" y="1361996"/>
          <a:ext cx="2048145" cy="1069200"/>
        </a:xfrm>
        <a:prstGeom prst="chevron">
          <a:avLst/>
        </a:prstGeom>
        <a:solidFill>
          <a:schemeClr val="accent1">
            <a:alpha val="9000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400" kern="1200" dirty="0">
              <a:solidFill>
                <a:schemeClr val="tx1"/>
              </a:solidFill>
            </a:rPr>
            <a:t>Opstart</a:t>
          </a:r>
        </a:p>
      </dsp:txBody>
      <dsp:txXfrm>
        <a:off x="534600" y="1361996"/>
        <a:ext cx="978945" cy="10692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B8BBB6-3288-499E-9CB4-ABCA95815E4C}">
      <dsp:nvSpPr>
        <dsp:cNvPr id="0" name=""/>
        <dsp:cNvSpPr/>
      </dsp:nvSpPr>
      <dsp:spPr>
        <a:xfrm>
          <a:off x="34103" y="456007"/>
          <a:ext cx="2463829" cy="85806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200" kern="1200" dirty="0">
            <a:latin typeface="+mn-lt"/>
          </a:endParaRP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400" kern="1200" dirty="0">
              <a:latin typeface="+mn-lt"/>
            </a:rPr>
            <a:t>Subsidieaanvraag</a:t>
          </a:r>
          <a:br>
            <a:rPr lang="nl-NL" sz="1400" kern="1200" dirty="0"/>
          </a:br>
          <a:r>
            <a:rPr lang="nl-NL" sz="1400" kern="1200" dirty="0">
              <a:latin typeface="+mn-lt"/>
            </a:rPr>
            <a:t>2020 tot maart 2022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600" kern="1200" dirty="0"/>
            <a:t>		</a:t>
          </a:r>
        </a:p>
      </dsp:txBody>
      <dsp:txXfrm>
        <a:off x="463135" y="456007"/>
        <a:ext cx="1605765" cy="858064"/>
      </dsp:txXfrm>
    </dsp:sp>
    <dsp:sp modelId="{F4694562-0283-4DD2-9E72-24E539937279}">
      <dsp:nvSpPr>
        <dsp:cNvPr id="0" name=""/>
        <dsp:cNvSpPr/>
      </dsp:nvSpPr>
      <dsp:spPr>
        <a:xfrm>
          <a:off x="2078957" y="450127"/>
          <a:ext cx="2320350" cy="858065"/>
        </a:xfrm>
        <a:prstGeom prst="chevron">
          <a:avLst/>
        </a:prstGeom>
        <a:solidFill>
          <a:schemeClr val="accent3">
            <a:alpha val="9000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400" kern="1200" dirty="0"/>
            <a:t>654 woningen aardgasvrij klaar  Ultimo 2025</a:t>
          </a:r>
        </a:p>
      </dsp:txBody>
      <dsp:txXfrm>
        <a:off x="2507990" y="450127"/>
        <a:ext cx="1462285" cy="858065"/>
      </dsp:txXfrm>
    </dsp:sp>
    <dsp:sp modelId="{5D7388D1-6483-4E86-88CD-EED85CBE0FAC}">
      <dsp:nvSpPr>
        <dsp:cNvPr id="0" name=""/>
        <dsp:cNvSpPr/>
      </dsp:nvSpPr>
      <dsp:spPr>
        <a:xfrm>
          <a:off x="3866425" y="1619769"/>
          <a:ext cx="3449184" cy="858065"/>
        </a:xfrm>
        <a:prstGeom prst="chevron">
          <a:avLst/>
        </a:prstGeom>
        <a:solidFill>
          <a:srgbClr val="FF0000">
            <a:alpha val="90000"/>
          </a:srgb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400" kern="1200" dirty="0"/>
            <a:t>Verlengen tot 2030 ?</a:t>
          </a:r>
        </a:p>
      </dsp:txBody>
      <dsp:txXfrm>
        <a:off x="4295458" y="1619769"/>
        <a:ext cx="2591119" cy="858065"/>
      </dsp:txXfrm>
    </dsp:sp>
    <dsp:sp modelId="{81377391-E809-450D-9630-A9835E37CA32}">
      <dsp:nvSpPr>
        <dsp:cNvPr id="0" name=""/>
        <dsp:cNvSpPr/>
      </dsp:nvSpPr>
      <dsp:spPr>
        <a:xfrm>
          <a:off x="34105" y="1619769"/>
          <a:ext cx="2510207" cy="85806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400" kern="1200" dirty="0"/>
            <a:t>Subsidieaanvraag</a:t>
          </a:r>
          <a:br>
            <a:rPr lang="nl-NL" sz="1400" kern="1200" dirty="0"/>
          </a:br>
          <a:r>
            <a:rPr lang="nl-NL" sz="1400" kern="1200" dirty="0"/>
            <a:t>2020 tot maart 2022</a:t>
          </a:r>
        </a:p>
      </dsp:txBody>
      <dsp:txXfrm>
        <a:off x="463137" y="1619769"/>
        <a:ext cx="1652143" cy="858064"/>
      </dsp:txXfrm>
    </dsp:sp>
    <dsp:sp modelId="{8A9B67BB-B17B-4C22-A3DB-AC4FE2895060}">
      <dsp:nvSpPr>
        <dsp:cNvPr id="0" name=""/>
        <dsp:cNvSpPr/>
      </dsp:nvSpPr>
      <dsp:spPr>
        <a:xfrm>
          <a:off x="2127248" y="1619767"/>
          <a:ext cx="2151482" cy="858065"/>
        </a:xfrm>
        <a:prstGeom prst="chevron">
          <a:avLst/>
        </a:prstGeom>
        <a:solidFill>
          <a:schemeClr val="accent3">
            <a:alpha val="9000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400" kern="1200" dirty="0"/>
            <a:t>Tot mei 2024 zes subsidies (10.664 euro) verstrekt</a:t>
          </a:r>
        </a:p>
      </dsp:txBody>
      <dsp:txXfrm>
        <a:off x="2556281" y="1619767"/>
        <a:ext cx="1293417" cy="8580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2676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597" y="0"/>
            <a:ext cx="2985558" cy="502676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4F565BCC-1A3C-4119-86C9-F23F618037AC}" type="datetimeFigureOut">
              <a:rPr lang="nl-NL" smtClean="0"/>
              <a:t>28-11-2024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10275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821506"/>
            <a:ext cx="5511800" cy="3944868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6039"/>
            <a:ext cx="2985558" cy="50267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597" y="9516039"/>
            <a:ext cx="2985558" cy="50267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028804A0-7E79-48E0-97AA-74FBC24446DF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551138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8804A0-7E79-48E0-97AA-74FBC24446DF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371577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D2ED77-6407-7787-8DC5-A2186FBF58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0007CC36-59F9-5A37-FF0C-3EA5BB6E8D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E67C4A63-A13A-269F-5D10-6622465898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50FE952E-3F55-1736-F0B7-741D4D34E97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8804A0-7E79-48E0-97AA-74FBC24446DF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037838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8804A0-7E79-48E0-97AA-74FBC24446DF}" type="slidenum">
              <a:rPr lang="nl-NL" smtClean="0"/>
              <a:t>11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476330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29EC35-4F87-6C0B-3954-C48BCB4D79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199DAB1B-235C-C174-6CE6-141422E6959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77455FC3-EE4C-3C54-355F-4DE304E44D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2B9A140D-B77D-49ED-C317-D44BFAD6CBF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8804A0-7E79-48E0-97AA-74FBC24446DF}" type="slidenum">
              <a:rPr lang="nl-NL" smtClean="0"/>
              <a:t>12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52474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33D183-8810-0686-45A4-C7043C313F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40D6E6D3-5B27-3B7D-DDE2-D21B84D15A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CC15CCF3-B384-7E8F-357E-327A11ED3F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97084354-AD47-F202-8534-FE3EF85325C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8804A0-7E79-48E0-97AA-74FBC24446DF}" type="slidenum">
              <a:rPr lang="nl-NL" smtClean="0"/>
              <a:t>13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9764192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725E3E-F99A-7F63-1E9C-9AD44B169C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3D6F7522-3501-D0DD-A076-8BF15098F4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22F3DA20-3AB8-037E-28A1-03D2C00E8F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  <a:p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C728B241-25CC-530C-CD74-2A0220FE169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8804A0-7E79-48E0-97AA-74FBC24446DF}" type="slidenum">
              <a:rPr lang="nl-NL" smtClean="0"/>
              <a:t>14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145402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38934E-282D-34D7-F69D-504CCE471A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D571CB34-F58F-30E8-C2E8-C3DAA42CF7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A1FDF5BC-38B7-6975-CEDC-E32EBFB647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CD362FFC-F464-C666-A59D-936C9B6B8FD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8804A0-7E79-48E0-97AA-74FBC24446DF}" type="slidenum">
              <a:rPr lang="nl-NL" smtClean="0"/>
              <a:t>15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1835555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9BF405-31B2-432B-86A7-FB87DEE716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68B1F782-302C-A273-66EB-B29C20148BB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B5003A68-7F11-A4A9-5CB4-718862E70F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75210880-0E43-0399-7C92-E638650A2B5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8804A0-7E79-48E0-97AA-74FBC24446DF}" type="slidenum">
              <a:rPr lang="nl-NL" smtClean="0"/>
              <a:t>16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2047794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EDD1A8-44AB-2340-8E21-96BBF1F913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D97B55BE-8B11-9257-9EF9-3DE5B66E44C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D7FD75CD-33D0-D06A-CD2A-A8E2337105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A9746D96-7360-9D16-7B9F-414FAF072EF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8804A0-7E79-48E0-97AA-74FBC24446DF}" type="slidenum">
              <a:rPr lang="nl-NL" smtClean="0"/>
              <a:t>17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6205838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19EADD-C45C-0C83-C5F0-B18137840F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C4FCB0F4-0978-4C08-D741-B7681CF8AD8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8844AC17-0BDF-0E94-FA9C-A76705EB3F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662C589F-06D2-C9C0-87D4-3554EBEC6B8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8804A0-7E79-48E0-97AA-74FBC24446DF}" type="slidenum">
              <a:rPr lang="nl-NL" smtClean="0"/>
              <a:t>18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1972998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25C2CB-2C9E-60E1-F085-B7FF716CD0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C15DAB20-81FA-96AA-487F-0B6C51E514A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2FE13910-88A0-0F0A-7EA8-C06D2933F1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29D2755B-8363-35D4-E8AE-2FFB343339B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8804A0-7E79-48E0-97AA-74FBC24446DF}" type="slidenum">
              <a:rPr lang="nl-NL" smtClean="0"/>
              <a:t>19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830118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702B64-47CE-3CB3-6721-277C8C7AFD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0D603008-F041-DD0E-8114-6E5F0A55C8B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37656B97-A98D-BB7B-2317-03C3DBCEBB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9F228CD2-CE1A-B504-B277-2DAF1707AB7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8804A0-7E79-48E0-97AA-74FBC24446DF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3938851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2BE29A-6E28-50FB-7908-04A97D5DDC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A2370735-8085-6073-F10C-E73B2E3FBD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7EF7A7E2-F668-25F8-DD35-F4C46A8C75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5F7EC26-7AA9-DDBE-04E7-C2237972A29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8804A0-7E79-48E0-97AA-74FBC24446DF}" type="slidenum">
              <a:rPr lang="nl-NL" smtClean="0"/>
              <a:t>20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4859281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4DCFD1-24FE-E586-1F74-BE7BFA418C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0582241A-2C3A-BD58-0C82-BA5BA50276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E74AF32F-8AAC-6E2D-4567-1C4BBCE57E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F07EFFA-FA7D-61A0-FA1A-573CE2E7257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8804A0-7E79-48E0-97AA-74FBC24446DF}" type="slidenum">
              <a:rPr lang="nl-NL" smtClean="0"/>
              <a:t>21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9563083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50262C-0E13-3B97-920D-E4B2163FB9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D05DF0ED-D6E9-9D2B-5003-FE0F49B87A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2EE4420F-8680-5B97-D360-C3D05CACF3A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8A750CA8-3E06-2B49-5333-34F8C8EDD6F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8804A0-7E79-48E0-97AA-74FBC24446DF}" type="slidenum">
              <a:rPr lang="nl-NL" smtClean="0"/>
              <a:t>22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1064661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7C866B-97C7-DE49-08AB-8F20DC451A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5384FA52-AE66-38DA-B47A-CE95F0CF68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9288FD1F-19E1-3CB0-7F23-DB34BD4CD2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A8848D72-7194-6E6C-8755-FD5F01EF5D4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8804A0-7E79-48E0-97AA-74FBC24446DF}" type="slidenum">
              <a:rPr lang="nl-NL" smtClean="0"/>
              <a:t>23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35568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E5BD26-D5CD-24B7-1D99-A912E81678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879BDF31-529C-F771-EECE-9F27FACF383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C3BB94BA-EA33-887E-B66A-03C3A1DB5C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06E6AAF4-1EBB-94F5-3465-B08F88C87A7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8804A0-7E79-48E0-97AA-74FBC24446DF}" type="slidenum">
              <a:rPr lang="nl-NL" smtClean="0"/>
              <a:t>24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6957455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BEAA9B-6802-B571-C285-0D2194E683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FB7CF5DD-D1F6-E3CB-0CA5-AAF38374B3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B9DED80D-D4B5-BD23-EC14-3B86E282CF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9D5AABE8-EE7F-779B-7B18-1F4D2E2FDBF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8804A0-7E79-48E0-97AA-74FBC24446DF}" type="slidenum">
              <a:rPr lang="nl-NL" smtClean="0"/>
              <a:t>25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2001106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E6D919-D1B2-9A47-3167-2311ADD79F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9AC7234E-DF45-024C-0C00-B1387B9035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39AB6E7F-94F9-8A2A-9762-B2E196E5E7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0EA3471B-6031-A0AF-F378-3AAF987730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8804A0-7E79-48E0-97AA-74FBC24446DF}" type="slidenum">
              <a:rPr lang="nl-NL" smtClean="0"/>
              <a:t>26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3340926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68AAED-4CE1-DF7E-8482-D2E8A03FC9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3F2436CA-A97B-873B-D2E2-BAB85F65A1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4F916B0D-6706-259A-F85D-48A2E89A1B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2FFDA2F-3750-77A9-9419-26915C24D9A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8804A0-7E79-48E0-97AA-74FBC24446DF}" type="slidenum">
              <a:rPr lang="nl-NL" smtClean="0"/>
              <a:t>27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786650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B3B18C-EC5B-3DF1-EBC7-71013CA9E7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6D91195B-6888-97FA-0EFD-424DFCA392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CE4C7BB6-CE3C-92E9-703A-87559EF0DE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5F6F0585-EBFB-2D56-39B0-134E065A4E8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8804A0-7E79-48E0-97AA-74FBC24446DF}" type="slidenum">
              <a:rPr lang="nl-NL" smtClean="0"/>
              <a:t>28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414237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3335C7-745F-599E-16A7-A0CA403CC6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B811FF66-A06B-F6E1-C417-7A0254A1DE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2C1E0586-64F7-8E0F-7DE0-4C9DAA7E96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5DB6788A-9004-F004-7BE7-28AEDCA0B31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8804A0-7E79-48E0-97AA-74FBC24446DF}" type="slidenum">
              <a:rPr lang="nl-NL" smtClean="0"/>
              <a:t>29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12790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8804A0-7E79-48E0-97AA-74FBC24446DF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735144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2F39AF-0CFF-D58C-E75C-106CD4CF8B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70FA3FA1-5B56-0320-DF63-3303FAC14A3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1225358F-3008-DC9E-F8D6-E5434297BC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434489D-B095-9E0E-01A3-4A80CD2C9E9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8804A0-7E79-48E0-97AA-74FBC24446DF}" type="slidenum">
              <a:rPr lang="nl-NL" smtClean="0"/>
              <a:t>30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6975317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8804A0-7E79-48E0-97AA-74FBC24446DF}" type="slidenum">
              <a:rPr lang="nl-NL" smtClean="0"/>
              <a:t>31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3263080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8804A0-7E79-48E0-97AA-74FBC24446DF}" type="slidenum">
              <a:rPr lang="nl-NL" smtClean="0"/>
              <a:t>32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6273030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8804A0-7E79-48E0-97AA-74FBC24446DF}" type="slidenum">
              <a:rPr lang="nl-NL" smtClean="0"/>
              <a:t>34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0566247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8804A0-7E79-48E0-97AA-74FBC24446DF}" type="slidenum">
              <a:rPr lang="nl-NL" smtClean="0"/>
              <a:t>35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1574887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B81AFF-8D62-09F2-4C94-92DA2186DE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78AA04B-CC9B-9DB4-76BE-3C8C92566C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006B1DD-9982-C6D8-7E06-5CCDA49314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baseline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53E1F9-EB7C-9008-051F-E13F5859A7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8804A0-7E79-48E0-97AA-74FBC24446DF}" type="slidenum">
              <a:rPr lang="nl-NL" smtClean="0"/>
              <a:t>36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770355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6E80A3-C737-FFC2-7C7C-EA035090CF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72A9732-6231-DEE5-1C19-7AAA0ECF94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3625B31-7D7F-1E86-DC7E-0DA6532B8D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baseline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A9EC40-4A17-CB25-60F9-CABA8D84DA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8804A0-7E79-48E0-97AA-74FBC24446DF}" type="slidenum">
              <a:rPr lang="nl-NL" smtClean="0"/>
              <a:t>37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2583228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8804A0-7E79-48E0-97AA-74FBC24446DF}" type="slidenum">
              <a:rPr lang="nl-NL" smtClean="0"/>
              <a:t>38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465668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8804A0-7E79-48E0-97AA-74FBC24446DF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476330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ABB482-1C65-7830-8F1C-2F8210E21A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C60E90DF-75E4-E7B4-B0B3-0ADE61DD99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7BF581AD-D6E6-0F05-644F-70480422EC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01248815-536B-9815-753E-DF887DE8E25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8804A0-7E79-48E0-97AA-74FBC24446DF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660370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541650-C2E0-9A12-1200-811A057754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D4B6192A-AE37-8C53-4FE9-767FA78D13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B9C883CC-BAAB-0839-921C-3CA6557D70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B986D44C-558C-F273-4A8A-BB1DB1A1717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8804A0-7E79-48E0-97AA-74FBC24446DF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141016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1BC9AD-D38B-59F1-2765-0351E971EA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3E431612-DBDE-917B-E862-A68821ACE3A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59299B6B-CBA7-24A0-FF7E-783B740F16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EABDCE7E-5F09-CC72-17D7-283A8B70B95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8804A0-7E79-48E0-97AA-74FBC24446DF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550011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C2D630-5DDD-767D-396A-29ED49DDCE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C5217732-469E-A157-D433-85DD455346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0128D9CD-32DB-E0A2-EF01-F82604593F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D2E032E8-C976-4B5A-76B7-F25249954D0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8804A0-7E79-48E0-97AA-74FBC24446DF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811466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009A21-515D-86F6-B57E-73BABA9920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79196F8E-02A4-8405-DA73-4AE832873B4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018D4E92-C608-AED0-9247-95EABFD396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989DFC98-0A9F-0068-8A4D-50784B12D41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8804A0-7E79-48E0-97AA-74FBC24446DF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39984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04C92-4501-4DF6-824E-F3DB667B6526}" type="datetimeFigureOut">
              <a:rPr lang="nl-NL" smtClean="0"/>
              <a:t>28-11-2024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B9B10-EC10-4B76-BD2E-785C3176853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19288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04C92-4501-4DF6-824E-F3DB667B6526}" type="datetimeFigureOut">
              <a:rPr lang="nl-NL" smtClean="0"/>
              <a:t>28-11-2024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B9B10-EC10-4B76-BD2E-785C3176853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6674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04C92-4501-4DF6-824E-F3DB667B6526}" type="datetimeFigureOut">
              <a:rPr lang="nl-NL" smtClean="0"/>
              <a:t>28-11-2024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B9B10-EC10-4B76-BD2E-785C3176853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21146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04C92-4501-4DF6-824E-F3DB667B6526}" type="datetimeFigureOut">
              <a:rPr lang="nl-NL" smtClean="0"/>
              <a:t>28-11-2024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B9B10-EC10-4B76-BD2E-785C3176853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8886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04C92-4501-4DF6-824E-F3DB667B6526}" type="datetimeFigureOut">
              <a:rPr lang="nl-NL" smtClean="0"/>
              <a:t>28-11-2024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B9B10-EC10-4B76-BD2E-785C3176853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655150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04C92-4501-4DF6-824E-F3DB667B6526}" type="datetimeFigureOut">
              <a:rPr lang="nl-NL" smtClean="0"/>
              <a:t>28-11-2024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B9B10-EC10-4B76-BD2E-785C3176853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79572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04C92-4501-4DF6-824E-F3DB667B6526}" type="datetimeFigureOut">
              <a:rPr lang="nl-NL" smtClean="0"/>
              <a:t>28-11-2024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B9B10-EC10-4B76-BD2E-785C3176853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24760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04C92-4501-4DF6-824E-F3DB667B6526}" type="datetimeFigureOut">
              <a:rPr lang="nl-NL" smtClean="0"/>
              <a:t>28-11-2024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B9B10-EC10-4B76-BD2E-785C3176853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69690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04C92-4501-4DF6-824E-F3DB667B6526}" type="datetimeFigureOut">
              <a:rPr lang="nl-NL" smtClean="0"/>
              <a:t>28-11-2024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B9B10-EC10-4B76-BD2E-785C3176853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74803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04C92-4501-4DF6-824E-F3DB667B6526}" type="datetimeFigureOut">
              <a:rPr lang="nl-NL" smtClean="0"/>
              <a:t>28-11-2024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B9B10-EC10-4B76-BD2E-785C3176853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91932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04C92-4501-4DF6-824E-F3DB667B6526}" type="datetimeFigureOut">
              <a:rPr lang="nl-NL" smtClean="0"/>
              <a:t>28-11-2024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B9B10-EC10-4B76-BD2E-785C3176853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4140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04C92-4501-4DF6-824E-F3DB667B6526}" type="datetimeFigureOut">
              <a:rPr lang="nl-NL" smtClean="0"/>
              <a:t>28-11-2024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B9B10-EC10-4B76-BD2E-785C3176853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20077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04C92-4501-4DF6-824E-F3DB667B6526}" type="datetimeFigureOut">
              <a:rPr lang="nl-NL" smtClean="0"/>
              <a:t>28-11-2024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B9B10-EC10-4B76-BD2E-785C3176853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75503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91204C92-4501-4DF6-824E-F3DB667B6526}" type="datetimeFigureOut">
              <a:rPr lang="nl-NL" smtClean="0"/>
              <a:t>28-11-2024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1E0B9B10-EC10-4B76-BD2E-785C3176853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55452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91204C92-4501-4DF6-824E-F3DB667B6526}" type="datetimeFigureOut">
              <a:rPr lang="nl-NL" smtClean="0"/>
              <a:t>28-11-2024</a:t>
            </a:fld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1E0B9B10-EC10-4B76-BD2E-785C3176853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625495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105" r:id="rId1"/>
    <p:sldLayoutId id="2147484106" r:id="rId2"/>
    <p:sldLayoutId id="2147484107" r:id="rId3"/>
    <p:sldLayoutId id="2147484108" r:id="rId4"/>
    <p:sldLayoutId id="2147484109" r:id="rId5"/>
    <p:sldLayoutId id="2147484110" r:id="rId6"/>
    <p:sldLayoutId id="2147484111" r:id="rId7"/>
    <p:sldLayoutId id="2147484112" r:id="rId8"/>
    <p:sldLayoutId id="2147484113" r:id="rId9"/>
    <p:sldLayoutId id="2147484114" r:id="rId10"/>
    <p:sldLayoutId id="2147484115" r:id="rId11"/>
    <p:sldLayoutId id="2147484116" r:id="rId12"/>
    <p:sldLayoutId id="2147484117" r:id="rId13"/>
    <p:sldLayoutId id="2147484118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4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svg"/><Relationship Id="rId5" Type="http://schemas.openxmlformats.org/officeDocument/2006/relationships/image" Target="../media/image10.sv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0E0B0-6531-49C8-830B-655B9B01F0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20704" y="784267"/>
            <a:ext cx="5223164" cy="2387600"/>
          </a:xfrm>
        </p:spPr>
        <p:txBody>
          <a:bodyPr>
            <a:normAutofit/>
          </a:bodyPr>
          <a:lstStyle/>
          <a:p>
            <a:r>
              <a:rPr lang="nl-NL" sz="2800" dirty="0"/>
              <a:t>Heeft Vlissingen de wind in de zeilen?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96D5B5-010F-46A3-822D-EB4DA51BD3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22400" y="3982474"/>
            <a:ext cx="4801590" cy="1655762"/>
          </a:xfrm>
        </p:spPr>
        <p:txBody>
          <a:bodyPr/>
          <a:lstStyle/>
          <a:p>
            <a:r>
              <a:rPr lang="en-US" dirty="0" err="1"/>
              <a:t>Presentatie</a:t>
            </a:r>
            <a:r>
              <a:rPr lang="en-US"/>
              <a:t> Rekenkamer</a:t>
            </a:r>
            <a:endParaRPr lang="en-US" dirty="0"/>
          </a:p>
          <a:p>
            <a:r>
              <a:rPr lang="en-US" dirty="0" err="1"/>
              <a:t>Commissie</a:t>
            </a:r>
            <a:r>
              <a:rPr lang="en-US" dirty="0"/>
              <a:t> </a:t>
            </a:r>
            <a:r>
              <a:rPr lang="en-US" dirty="0" err="1"/>
              <a:t>Ruimte</a:t>
            </a:r>
            <a:r>
              <a:rPr lang="en-US" dirty="0"/>
              <a:t>, 28 November 2024</a:t>
            </a:r>
            <a:endParaRPr lang="nl-NL" dirty="0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48370983-017E-4F06-8175-DB32769FBC5E}"/>
              </a:ext>
            </a:extLst>
          </p:cNvPr>
          <p:cNvGrpSpPr/>
          <p:nvPr/>
        </p:nvGrpSpPr>
        <p:grpSpPr>
          <a:xfrm>
            <a:off x="670632" y="5746443"/>
            <a:ext cx="3365219" cy="804768"/>
            <a:chOff x="670632" y="5746443"/>
            <a:chExt cx="3365219" cy="804768"/>
          </a:xfrm>
        </p:grpSpPr>
        <p:pic>
          <p:nvPicPr>
            <p:cNvPr id="14" name="Picture 13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FC968D50-1917-4983-8D77-586F2EF9A86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0632" y="5746443"/>
              <a:ext cx="1489918" cy="736862"/>
            </a:xfrm>
            <a:prstGeom prst="rect">
              <a:avLst/>
            </a:prstGeom>
          </p:spPr>
        </p:pic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00F22F45-2D22-4F2F-A01E-2578EDCA1C78}"/>
                </a:ext>
              </a:extLst>
            </p:cNvPr>
            <p:cNvSpPr txBox="1"/>
            <p:nvPr/>
          </p:nvSpPr>
          <p:spPr>
            <a:xfrm>
              <a:off x="2161620" y="6274212"/>
              <a:ext cx="187423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Rekenkamer Vlissingen</a:t>
              </a:r>
              <a:endParaRPr lang="nl-NL" sz="1200" dirty="0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983BDCD8-4C49-4F32-A51D-8561BEF8BEF3}"/>
              </a:ext>
            </a:extLst>
          </p:cNvPr>
          <p:cNvSpPr txBox="1"/>
          <p:nvPr/>
        </p:nvSpPr>
        <p:spPr>
          <a:xfrm>
            <a:off x="6422400" y="6098026"/>
            <a:ext cx="17988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Wim </a:t>
            </a:r>
            <a:r>
              <a:rPr lang="en-US" sz="1200" dirty="0" err="1"/>
              <a:t>Fonteine</a:t>
            </a:r>
            <a:endParaRPr lang="en-US" sz="1200" dirty="0"/>
          </a:p>
          <a:p>
            <a:r>
              <a:rPr lang="en-US" sz="1200" dirty="0"/>
              <a:t>Marie-Antoinette Smit</a:t>
            </a:r>
            <a:endParaRPr lang="nl-NL" sz="12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C9808AD-3A17-4DAF-525F-E3A9CD63B3F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8010" y="1112606"/>
            <a:ext cx="4748599" cy="3182395"/>
          </a:xfrm>
          <a:prstGeom prst="rect">
            <a:avLst/>
          </a:prstGeom>
          <a:effectLst>
            <a:softEdge rad="317500"/>
          </a:effectLst>
        </p:spPr>
      </p:pic>
    </p:spTree>
    <p:extLst>
      <p:ext uri="{BB962C8B-B14F-4D97-AF65-F5344CB8AC3E}">
        <p14:creationId xmlns:p14="http://schemas.microsoft.com/office/powerpoint/2010/main" val="7970580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981628-10B5-A185-CBB6-F39B050D75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6BDB3-A55B-EBAE-F6EC-13EDDB76A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3600" dirty="0"/>
              <a:t>Fiche D: Fysieke ontwikkeling Kenniswerf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E5C5C1-C110-B9B9-8BC3-F9ABF93F61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000" y="2253460"/>
            <a:ext cx="10554574" cy="3636511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nl-NL" dirty="0"/>
              <a:t>Doelstelling: Versnelde realisatie van de ambitie Kenniswerf</a:t>
            </a:r>
            <a:r>
              <a:rPr lang="nl-NL" sz="1400" dirty="0"/>
              <a:t> </a:t>
            </a:r>
          </a:p>
          <a:p>
            <a:pPr>
              <a:spcAft>
                <a:spcPts val="1200"/>
              </a:spcAft>
            </a:pPr>
            <a:r>
              <a:rPr lang="nl-NL" dirty="0"/>
              <a:t>Ambitie is uitgroeien tot toonaangevende campus met internationale uitstraling met spin-off in heel Zeeland</a:t>
            </a:r>
            <a:r>
              <a:rPr lang="nl-NL" sz="1400" dirty="0"/>
              <a:t> </a:t>
            </a:r>
          </a:p>
          <a:p>
            <a:pPr>
              <a:spcAft>
                <a:spcPts val="1200"/>
              </a:spcAft>
            </a:pPr>
            <a:r>
              <a:rPr lang="nl-NL" dirty="0"/>
              <a:t>Door éénmalige impuls plannen voor de fysieke ontwikkeling (verwerven van gronden) binnen 5 jaar, in plaats van de oorspronkelijke planning van 15 jaar, te realiseren</a:t>
            </a:r>
            <a:endParaRPr lang="nl-NL" sz="1400" dirty="0"/>
          </a:p>
          <a:p>
            <a:pPr>
              <a:spcAft>
                <a:spcPts val="1200"/>
              </a:spcAft>
            </a:pPr>
            <a:r>
              <a:rPr lang="nl-NL" dirty="0"/>
              <a:t>Fiche D betreft alleen het verwerven van gronden</a:t>
            </a:r>
          </a:p>
          <a:p>
            <a:pPr>
              <a:spcAft>
                <a:spcPts val="1200"/>
              </a:spcAft>
            </a:pPr>
            <a:r>
              <a:rPr lang="nl-NL" dirty="0"/>
              <a:t>Voor de herontwikkeling (slopen, bouwvrij maken en verkopen van bouwrijpe gronden) grondexploitatie (GREX) Kenniswerf fase 5</a:t>
            </a:r>
            <a:endParaRPr lang="nl-NL" sz="1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022DEC9-DDF0-A597-A9F6-F3028A9C1F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000" y="6109630"/>
            <a:ext cx="1951865" cy="491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99733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25BBE-3A69-42E5-89D6-CB0ABDB36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Tijdlijn</a:t>
            </a:r>
            <a:r>
              <a:rPr lang="en-US" dirty="0"/>
              <a:t> </a:t>
            </a:r>
            <a:r>
              <a:rPr lang="en-US" dirty="0" err="1"/>
              <a:t>Kenniswerf</a:t>
            </a:r>
            <a:endParaRPr lang="nl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134F39-6487-41D4-904E-66AD05C046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508608"/>
            <a:ext cx="12192000" cy="2658398"/>
          </a:xfrm>
        </p:spPr>
        <p:txBody>
          <a:bodyPr/>
          <a:lstStyle/>
          <a:p>
            <a:endParaRPr lang="nl-NL" dirty="0"/>
          </a:p>
          <a:p>
            <a:endParaRPr lang="nl-NL" dirty="0"/>
          </a:p>
          <a:p>
            <a:endParaRPr lang="nl-NL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A9220FB-82B5-4D48-B3F5-A1DBC20086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000" y="6109630"/>
            <a:ext cx="1951865" cy="491502"/>
          </a:xfrm>
          <a:prstGeom prst="rect">
            <a:avLst/>
          </a:prstGeom>
        </p:spPr>
      </p:pic>
      <p:graphicFrame>
        <p:nvGraphicFramePr>
          <p:cNvPr id="12" name="Diagram 11">
            <a:extLst>
              <a:ext uri="{FF2B5EF4-FFF2-40B4-BE49-F238E27FC236}">
                <a16:creationId xmlns:a16="http://schemas.microsoft.com/office/drawing/2014/main" id="{98D32DD5-37BF-90AF-2E87-6C8C110141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90914808"/>
              </p:ext>
            </p:extLst>
          </p:nvPr>
        </p:nvGraphicFramePr>
        <p:xfrm>
          <a:off x="618186" y="2598851"/>
          <a:ext cx="11037194" cy="2540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714A13E-BDDE-BF4A-B8B6-3A7D3CF3AE7F}"/>
              </a:ext>
            </a:extLst>
          </p:cNvPr>
          <p:cNvSpPr txBox="1">
            <a:spLocks/>
          </p:cNvSpPr>
          <p:nvPr/>
        </p:nvSpPr>
        <p:spPr>
          <a:xfrm>
            <a:off x="1785932" y="5139683"/>
            <a:ext cx="9409018" cy="1083598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nl-NL" dirty="0"/>
              <a:t>Rijksbijdrage 15 miljoen </a:t>
            </a:r>
          </a:p>
          <a:p>
            <a:pPr>
              <a:spcAft>
                <a:spcPts val="1200"/>
              </a:spcAft>
            </a:pPr>
            <a:r>
              <a:rPr lang="nl-NL" dirty="0"/>
              <a:t>Doel versnelde realisatie 2020 - 2025</a:t>
            </a:r>
          </a:p>
          <a:p>
            <a:pPr>
              <a:spcAft>
                <a:spcPts val="1200"/>
              </a:spcAft>
            </a:pPr>
            <a:endParaRPr lang="nl-NL" sz="1400" dirty="0"/>
          </a:p>
        </p:txBody>
      </p:sp>
    </p:spTree>
    <p:extLst>
      <p:ext uri="{BB962C8B-B14F-4D97-AF65-F5344CB8AC3E}">
        <p14:creationId xmlns:p14="http://schemas.microsoft.com/office/powerpoint/2010/main" val="1677260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6783D7-BD50-8DA8-1C0A-D5A609E696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05DE4-BC55-ED69-0359-C4E749C30B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/>
              <a:t>Bevindingen</a:t>
            </a:r>
            <a:r>
              <a:rPr lang="en-US" sz="3600" dirty="0"/>
              <a:t> </a:t>
            </a:r>
            <a:r>
              <a:rPr lang="en-US" sz="3600" dirty="0" err="1"/>
              <a:t>Kenniswerf</a:t>
            </a:r>
            <a:endParaRPr lang="nl-NL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738401-A4B2-92E0-85B1-3DDBEC9D0B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Aft>
                <a:spcPts val="1200"/>
              </a:spcAft>
            </a:pPr>
            <a:r>
              <a:rPr lang="nl-NL" dirty="0"/>
              <a:t>Ontwikkelvisie is vertraagd vastgesteld juni 2024</a:t>
            </a:r>
          </a:p>
          <a:p>
            <a:pPr>
              <a:spcAft>
                <a:spcPts val="1200"/>
              </a:spcAft>
            </a:pPr>
            <a:r>
              <a:rPr lang="nl-NL" dirty="0"/>
              <a:t>Inrichting governance is, ondanks toezegging tijdens onderzoek, nog niet duidelijk en niet opgenomen in de ontwikkelvisie</a:t>
            </a:r>
          </a:p>
          <a:p>
            <a:pPr>
              <a:spcAft>
                <a:spcPts val="1200"/>
              </a:spcAft>
            </a:pPr>
            <a:r>
              <a:rPr lang="nl-NL" dirty="0"/>
              <a:t>Communicatie- en marketingplan en de te bereiken effectindicatoren zijn nog niet vastgesteld</a:t>
            </a:r>
          </a:p>
          <a:p>
            <a:pPr>
              <a:spcAft>
                <a:spcPts val="1200"/>
              </a:spcAft>
            </a:pPr>
            <a:r>
              <a:rPr lang="nl-NL" dirty="0"/>
              <a:t>Planning grondverwerving niet aangetroffen; versnelde realisatie onwaarschijnlijk</a:t>
            </a:r>
          </a:p>
          <a:p>
            <a:pPr>
              <a:spcAft>
                <a:spcPts val="1200"/>
              </a:spcAft>
            </a:pPr>
            <a:r>
              <a:rPr lang="nl-NL" dirty="0"/>
              <a:t>Doorberekening grondexploitatie (GREX) niet aangetroffen</a:t>
            </a:r>
          </a:p>
          <a:p>
            <a:pPr>
              <a:spcAft>
                <a:spcPts val="1200"/>
              </a:spcAft>
            </a:pPr>
            <a:r>
              <a:rPr lang="nl-NL" dirty="0"/>
              <a:t>Uitgangspunt college-opdracht Kenniswerf (2022) resultaat van de GREX minimaal neutraal. Bij vaststelling van ontwikkelvisie (2024) </a:t>
            </a:r>
            <a:r>
              <a:rPr lang="nl-NL" b="1" dirty="0"/>
              <a:t>negatief</a:t>
            </a:r>
            <a:r>
              <a:rPr lang="nl-NL" dirty="0"/>
              <a:t> te verwachten eindresultaat € 2,7 miljoen (bij risicoprofiel midden)</a:t>
            </a:r>
            <a:r>
              <a:rPr lang="nl-NL" sz="1400" dirty="0"/>
              <a:t> </a:t>
            </a:r>
          </a:p>
          <a:p>
            <a:pPr>
              <a:spcAft>
                <a:spcPts val="1200"/>
              </a:spcAft>
            </a:pPr>
            <a:r>
              <a:rPr lang="nl-NL" dirty="0"/>
              <a:t>Financiële ontwikkelingen bij de Kenniswerf zijn </a:t>
            </a:r>
            <a:r>
              <a:rPr lang="nl-NL" b="1" dirty="0"/>
              <a:t>zeer </a:t>
            </a:r>
            <a:r>
              <a:rPr lang="nl-NL" dirty="0"/>
              <a:t>risicovol en worden onvoldoende beheerst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800305E-A026-00A6-8390-5987E0CC62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000" y="6109630"/>
            <a:ext cx="1951865" cy="491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7088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01C33C-1CB8-9516-77F1-F6D343C015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102348-8DF0-A7A8-17F1-40FB471EC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/>
              <a:t>Financiën</a:t>
            </a:r>
            <a:r>
              <a:rPr lang="en-US" sz="3600" dirty="0"/>
              <a:t> </a:t>
            </a:r>
            <a:r>
              <a:rPr lang="en-US" sz="3600" dirty="0" err="1"/>
              <a:t>Kenniswerf</a:t>
            </a:r>
            <a:endParaRPr lang="nl-NL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3B6D8B-40A0-8553-D29D-BFF3EC5F03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000" y="2108879"/>
            <a:ext cx="10554574" cy="3636511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nl-NL" dirty="0"/>
              <a:t>15 miljoen euro </a:t>
            </a:r>
          </a:p>
          <a:p>
            <a:pPr lvl="1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nl-NL" sz="1800" dirty="0"/>
              <a:t>1 miljoen voor opstellen ontwikkelplan</a:t>
            </a:r>
          </a:p>
          <a:p>
            <a:pPr lvl="1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nl-NL" sz="1800" dirty="0"/>
              <a:t>14 miljoen voor uitvoering (aankoop gronden)</a:t>
            </a:r>
          </a:p>
          <a:p>
            <a:pPr>
              <a:spcAft>
                <a:spcPts val="1200"/>
              </a:spcAft>
            </a:pPr>
            <a:r>
              <a:rPr lang="nl-NL" dirty="0"/>
              <a:t>Overschrijdingen uit eigen middelen betalen, geen extra geld vanuit het Rijk</a:t>
            </a:r>
          </a:p>
          <a:p>
            <a:pPr>
              <a:spcAft>
                <a:spcPts val="1200"/>
              </a:spcAft>
            </a:pPr>
            <a:r>
              <a:rPr lang="nl-NL" dirty="0"/>
              <a:t>Niet duidelijk welke uitgangspunten worden gehanteerd bij dekking kosten; uit WIZ-budget of uit eigen middelen (begroting)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E6E76FA-A256-DAB1-ECC5-88EEACDBEF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000" y="6109630"/>
            <a:ext cx="1951865" cy="491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4421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279DBA-740E-4EC8-61DE-69F9819AAF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9231E-F98A-02C5-3129-A0410F65F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/>
              <a:t>Financiën</a:t>
            </a:r>
            <a:r>
              <a:rPr lang="en-US" sz="3600" dirty="0"/>
              <a:t> </a:t>
            </a:r>
            <a:r>
              <a:rPr lang="en-US" sz="3600" dirty="0" err="1"/>
              <a:t>Kenniswerf</a:t>
            </a:r>
            <a:endParaRPr lang="nl-NL" sz="3600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00BD3F60-A763-7A04-EE9D-AB9B57B1125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810000" y="3186362"/>
            <a:ext cx="10425064" cy="1639966"/>
          </a:xfr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6FA3163-6A40-BEB5-0D1A-B7451AC4CCA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0000" y="6109630"/>
            <a:ext cx="1951865" cy="49150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1FE10E8-35D9-220D-6455-1F9ED28EC4C7}"/>
              </a:ext>
            </a:extLst>
          </p:cNvPr>
          <p:cNvSpPr txBox="1"/>
          <p:nvPr/>
        </p:nvSpPr>
        <p:spPr>
          <a:xfrm>
            <a:off x="809999" y="5190979"/>
            <a:ext cx="1042506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1400" b="0" i="0" u="none" strike="noStrike" baseline="30000" dirty="0">
                <a:effectLst/>
              </a:rPr>
              <a:t>(1)</a:t>
            </a:r>
            <a:r>
              <a:rPr lang="nl-NL" sz="1200" b="0" i="0" u="none" strike="noStrike" dirty="0">
                <a:effectLst/>
              </a:rPr>
              <a:t> </a:t>
            </a:r>
            <a:r>
              <a:rPr lang="nl-NL" sz="1400" b="0" i="0" u="none" strike="noStrike" dirty="0">
                <a:effectLst/>
              </a:rPr>
              <a:t>gerapporteerd in SiSa bijlage verantwoordingsinformatie (jaarstukken) -&gt; geen volledig beeld van totale kosten</a:t>
            </a:r>
            <a:r>
              <a:rPr lang="nl-NL" sz="1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019052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F7B004-A8AB-961A-DB3F-47D030EB95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8FFD1-8F96-0494-2649-65D0721ED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/>
              <a:t>Aanbevelingen</a:t>
            </a:r>
            <a:r>
              <a:rPr lang="en-US" sz="3600" dirty="0"/>
              <a:t> </a:t>
            </a:r>
            <a:r>
              <a:rPr lang="en-US" sz="3600" dirty="0" err="1"/>
              <a:t>Kenniswerf</a:t>
            </a:r>
            <a:endParaRPr lang="nl-NL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DDBDE4-6000-F726-AB55-3B78D7E4C1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473119"/>
            <a:ext cx="10554574" cy="3636511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nl-NL" dirty="0"/>
              <a:t>Richt de governancestructuur in op basis van de vastgestelde ontwikkelvisie</a:t>
            </a:r>
          </a:p>
          <a:p>
            <a:pPr>
              <a:spcAft>
                <a:spcPts val="1200"/>
              </a:spcAft>
            </a:pPr>
            <a:r>
              <a:rPr lang="nl-NL" dirty="0"/>
              <a:t>Stel het communicatie- en marketingplan zo spoedig mogelijk op. Van essentieel belang voor het slagen van het project dat er (meer dan) voldoende interesse van bedrijven is voor vestiging op de Kenniswerf</a:t>
            </a:r>
          </a:p>
          <a:p>
            <a:pPr>
              <a:spcAft>
                <a:spcPts val="1200"/>
              </a:spcAft>
            </a:pPr>
            <a:r>
              <a:rPr lang="nl-NL" dirty="0"/>
              <a:t>Bepaal (SMART) welke effecten je met de Kenniswerf wil bereiken</a:t>
            </a:r>
          </a:p>
          <a:p>
            <a:pPr>
              <a:spcAft>
                <a:spcPts val="1200"/>
              </a:spcAft>
            </a:pPr>
            <a:r>
              <a:rPr lang="nl-NL" dirty="0"/>
              <a:t>Stel een plan voor grondverwerving op inclusief tijdlijn en een begroting</a:t>
            </a:r>
          </a:p>
          <a:p>
            <a:pPr>
              <a:spcAft>
                <a:spcPts val="1200"/>
              </a:spcAft>
            </a:pPr>
            <a:endParaRPr lang="nl-NL" sz="1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4481DA2-3CA3-AF5A-8E2A-3F0BF7DA0E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000" y="6109630"/>
            <a:ext cx="1951865" cy="491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6922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D5CC64-1A4F-9B51-F976-7CAC7EF195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5E2BE-597C-910F-C04C-F360ECAC18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3600" dirty="0"/>
              <a:t>Fiche F2: Ontwikkeling Stationsomgeving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6707A8-9E7D-2577-4B8A-FD1BF8EB6F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000" y="2326196"/>
            <a:ext cx="10554574" cy="3636511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nl-NL" dirty="0"/>
              <a:t>Doelstelling: Ontwikkeling stationsgebied tot de mobiliteitshub in de regio</a:t>
            </a:r>
            <a:endParaRPr lang="nl-NL" sz="1400" dirty="0"/>
          </a:p>
          <a:p>
            <a:pPr>
              <a:spcAft>
                <a:spcPts val="1200"/>
              </a:spcAft>
            </a:pPr>
            <a:r>
              <a:rPr lang="nl-NL" dirty="0"/>
              <a:t>Kwaliteitsimpuls voor gebied en mobiliteitsvormen</a:t>
            </a:r>
            <a:endParaRPr lang="nl-NL" sz="1400" dirty="0"/>
          </a:p>
          <a:p>
            <a:pPr>
              <a:spcAft>
                <a:spcPts val="1200"/>
              </a:spcAft>
            </a:pPr>
            <a:r>
              <a:rPr lang="nl-NL" dirty="0"/>
              <a:t>Doelstelling bereiken door: </a:t>
            </a:r>
            <a:endParaRPr lang="nl-NL" sz="1400" dirty="0"/>
          </a:p>
          <a:p>
            <a:pPr marL="722313" indent="-360363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nl-NL" dirty="0"/>
              <a:t>Ontwikkeling en uitvoering van een Masterplan Stationsgebied Vlissingen</a:t>
            </a:r>
          </a:p>
          <a:p>
            <a:pPr marL="722313" indent="-360363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nl-NL" dirty="0"/>
              <a:t>Faciliteren van pilots met betrekking tot mobiliteit</a:t>
            </a:r>
            <a:endParaRPr lang="nl-NL" sz="1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FAF614C-8F74-0EE0-D561-4A82745CE2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000" y="6109630"/>
            <a:ext cx="1951865" cy="491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07820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B6923A-E031-0935-96C6-2BB75D5ACC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B2739-7F20-FDB1-AEB8-60D447EE7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Tijdlijn</a:t>
            </a:r>
            <a:r>
              <a:rPr lang="en-US" dirty="0"/>
              <a:t> </a:t>
            </a:r>
            <a:r>
              <a:rPr lang="en-US" dirty="0" err="1"/>
              <a:t>Stationsomgeving</a:t>
            </a:r>
            <a:endParaRPr lang="nl-NL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64655D5-A31A-6146-9D2F-3DC79C7B9A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000" y="6109630"/>
            <a:ext cx="1951865" cy="491502"/>
          </a:xfrm>
          <a:prstGeom prst="rect">
            <a:avLst/>
          </a:prstGeom>
        </p:spPr>
      </p:pic>
      <p:graphicFrame>
        <p:nvGraphicFramePr>
          <p:cNvPr id="3" name="Tijdelijke aanduiding voor inhoud 2">
            <a:extLst>
              <a:ext uri="{FF2B5EF4-FFF2-40B4-BE49-F238E27FC236}">
                <a16:creationId xmlns:a16="http://schemas.microsoft.com/office/drawing/2014/main" id="{4E9F23CC-159C-9C34-5DFE-3A021D2B78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0479898"/>
              </p:ext>
            </p:extLst>
          </p:nvPr>
        </p:nvGraphicFramePr>
        <p:xfrm>
          <a:off x="559505" y="1823195"/>
          <a:ext cx="10553700" cy="3636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Rectangle 4">
            <a:extLst>
              <a:ext uri="{FF2B5EF4-FFF2-40B4-BE49-F238E27FC236}">
                <a16:creationId xmlns:a16="http://schemas.microsoft.com/office/drawing/2014/main" id="{BD4987E4-DC49-3F17-6C5F-21FCDEB48F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4D91E60E-0AC7-3F31-9953-628C569375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/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id="{C0157680-F9A1-47DC-326E-BF1DE92081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048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77334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5C64DF-104E-6D4F-DE8B-252F9AE7EC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BD26C-2460-1040-D096-CED8CD7C7D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/>
              <a:t>Bevindingen</a:t>
            </a:r>
            <a:r>
              <a:rPr lang="en-US" sz="3600" dirty="0"/>
              <a:t> </a:t>
            </a:r>
            <a:r>
              <a:rPr lang="en-US" sz="3600" dirty="0" err="1"/>
              <a:t>Stationsomgeving</a:t>
            </a:r>
            <a:endParaRPr lang="nl-NL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A7FCC2-A586-5089-90C2-44441948AC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000" y="2274241"/>
            <a:ext cx="10554574" cy="3636511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nl-NL" dirty="0"/>
              <a:t>Capaciteit en continuïteit van ambtelijke organisatie niet voldoende toereikend (opgeschaald in 2024)</a:t>
            </a:r>
          </a:p>
          <a:p>
            <a:pPr>
              <a:spcAft>
                <a:spcPts val="1200"/>
              </a:spcAft>
            </a:pPr>
            <a:r>
              <a:rPr lang="nl-NL" dirty="0"/>
              <a:t>Noodzakelijke (tijdelijke) inhuur maakt de organisatie kwetsbaar (kennis verdwijnt)</a:t>
            </a:r>
          </a:p>
          <a:p>
            <a:pPr>
              <a:spcAft>
                <a:spcPts val="1200"/>
              </a:spcAft>
            </a:pPr>
            <a:r>
              <a:rPr lang="nl-NL" dirty="0"/>
              <a:t>Oplevering Masterplan vertraagd</a:t>
            </a:r>
          </a:p>
          <a:p>
            <a:pPr>
              <a:spcAft>
                <a:spcPts val="1200"/>
              </a:spcAft>
            </a:pPr>
            <a:r>
              <a:rPr lang="nl-NL" dirty="0"/>
              <a:t>Afronding van de uitvoering in december 2025 is niet realistisch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152E8E1-7C70-28FC-5A74-4F6772E338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000" y="6109630"/>
            <a:ext cx="1951865" cy="491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6095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A2EA3E-77E3-779C-BDC5-B035DD090D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7BAAA4-6F6A-CE1E-9D72-2FAE06069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/>
              <a:t>Financiën</a:t>
            </a:r>
            <a:r>
              <a:rPr lang="en-US" sz="3600" dirty="0"/>
              <a:t> </a:t>
            </a:r>
            <a:r>
              <a:rPr lang="en-US" sz="3600" dirty="0" err="1"/>
              <a:t>Stationsomgeving</a:t>
            </a:r>
            <a:endParaRPr lang="nl-NL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4332B9-1B5A-59F0-139D-62CAF6EBE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000" y="2647666"/>
            <a:ext cx="11192666" cy="3120770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nl-NL" dirty="0"/>
              <a:t>5 miljoen euro (SPUK)</a:t>
            </a:r>
          </a:p>
          <a:p>
            <a:pPr>
              <a:spcAft>
                <a:spcPts val="1200"/>
              </a:spcAft>
            </a:pPr>
            <a:r>
              <a:rPr lang="nl-NL" dirty="0"/>
              <a:t>Investeringen in stationsomgeving (aanleg infrastructuur)</a:t>
            </a:r>
          </a:p>
          <a:p>
            <a:pPr>
              <a:spcAft>
                <a:spcPts val="1200"/>
              </a:spcAft>
            </a:pPr>
            <a:r>
              <a:rPr lang="nl-NL" dirty="0"/>
              <a:t>Overschrijdingen uit eigen middelen betalen, geen extra geld vanuit het Rijk</a:t>
            </a:r>
          </a:p>
          <a:p>
            <a:pPr>
              <a:spcAft>
                <a:spcPts val="1200"/>
              </a:spcAft>
            </a:pPr>
            <a:r>
              <a:rPr lang="nl-NL" dirty="0"/>
              <a:t>Stelregel: 10% (500.000 euro) te besteden aan voorbereidingskosten inclusief personeelskosten</a:t>
            </a:r>
          </a:p>
          <a:p>
            <a:pPr>
              <a:spcAft>
                <a:spcPts val="1200"/>
              </a:spcAft>
            </a:pPr>
            <a:r>
              <a:rPr lang="nl-NL" dirty="0"/>
              <a:t>Praktijk: personeelskosten op programmabegroting geboekt, overige kosten op WIZ-budget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06849DE-33A6-F18B-4F22-02C9E26460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000" y="6109630"/>
            <a:ext cx="1951865" cy="491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492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D6E851-2BD4-157C-690E-0A97C02109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9BA406-3A06-C3DE-E3F8-C4D80E73D6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		</a:t>
            </a:r>
            <a:r>
              <a:rPr lang="en-US" dirty="0" err="1"/>
              <a:t>Waarom</a:t>
            </a:r>
            <a:r>
              <a:rPr lang="en-US" dirty="0"/>
              <a:t> </a:t>
            </a:r>
            <a:r>
              <a:rPr lang="en-US" dirty="0" err="1"/>
              <a:t>dit</a:t>
            </a:r>
            <a:r>
              <a:rPr lang="en-US" dirty="0"/>
              <a:t> </a:t>
            </a:r>
            <a:r>
              <a:rPr lang="en-US" dirty="0" err="1"/>
              <a:t>onderzoek</a:t>
            </a:r>
            <a:endParaRPr lang="nl-NL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89025D6-0404-EC68-3406-1FE61E88A3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000" y="6109630"/>
            <a:ext cx="1951865" cy="491502"/>
          </a:xfrm>
          <a:prstGeom prst="rect">
            <a:avLst/>
          </a:prstGeom>
        </p:spPr>
      </p:pic>
      <p:sp>
        <p:nvSpPr>
          <p:cNvPr id="7" name="Rectangle 3">
            <a:extLst>
              <a:ext uri="{FF2B5EF4-FFF2-40B4-BE49-F238E27FC236}">
                <a16:creationId xmlns:a16="http://schemas.microsoft.com/office/drawing/2014/main" id="{4A39B7DC-3644-01AF-A2BB-D4D4C2CB138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18712" y="2527310"/>
            <a:ext cx="11240578" cy="3026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lang="nl-NL" altLang="nl-NL" dirty="0"/>
              <a:t>Compensatiepakket wegens afblazen bouw van Marinierskazerne in Vlissingen</a:t>
            </a:r>
          </a:p>
          <a:p>
            <a:pPr marL="647700" indent="-285750" defTabSz="914400" eaLnBrk="0" fontAlgn="base" hangingPunct="0">
              <a:spcBef>
                <a:spcPct val="0"/>
              </a:spcBef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nl-NL" altLang="nl-NL" dirty="0"/>
              <a:t>Compensatie voor direct geleden schade en </a:t>
            </a:r>
          </a:p>
          <a:p>
            <a:pPr marL="647700" indent="-285750" defTabSz="914400" eaLnBrk="0" fontAlgn="base" hangingPunct="0">
              <a:spcBef>
                <a:spcPct val="0"/>
              </a:spcBef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nl-NL" altLang="nl-NL" dirty="0"/>
              <a:t>Perspectieven voor duurzame sociaal-economische effecten voor Vlissingen en Zeeland</a:t>
            </a:r>
          </a:p>
          <a:p>
            <a:pPr defTabSz="914400"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lang="nl-NL" altLang="nl-NL" dirty="0"/>
              <a:t>Compensatiepakket Wind in de Zeilen (WIZ) is groot en divers pakket </a:t>
            </a:r>
          </a:p>
          <a:p>
            <a:pPr defTabSz="914400"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kumimoji="0" lang="nl-NL" altLang="nl-N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Belang van voortvarende en goede uitvoering van het compensatiepakket is groot</a:t>
            </a:r>
          </a:p>
          <a:p>
            <a:pPr defTabSz="914400"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kumimoji="0" lang="nl-NL" altLang="nl-N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Rekenkamer start onderzoek al tijdens uitwerking en uitvoering van het compensatiepakket om: </a:t>
            </a:r>
          </a:p>
          <a:p>
            <a:pPr marL="647700" indent="-285750" defTabSz="914400" eaLnBrk="0" fontAlgn="base" hangingPunct="0">
              <a:spcBef>
                <a:spcPct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kumimoji="0" lang="nl-NL" altLang="nl-N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Raad te ondersteunen bij kaderstellende en controlerende rol</a:t>
            </a:r>
          </a:p>
          <a:p>
            <a:pPr marL="647700" indent="-285750" defTabSz="914400" eaLnBrk="0" fontAlgn="base" hangingPunct="0">
              <a:spcBef>
                <a:spcPct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nl-NL" altLang="nl-NL" dirty="0"/>
              <a:t>Gemeentelijke organisatie inzichten te geven om tijdig bij te sturen waar nodig</a:t>
            </a:r>
            <a:endParaRPr kumimoji="0" lang="nl-NL" altLang="nl-N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139B215B-E8CF-E32B-9032-39C47C8062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AC08DDED-6EDA-7168-C87F-F668E4EC64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/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id="{74B0C300-6B50-E991-C7E9-12F6BEEB97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048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022685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7B76DC-7D69-4C0D-BC45-69CE93F82D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033D4-8F6A-920A-51D6-A04E595ED7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/>
              <a:t>Financiën</a:t>
            </a:r>
            <a:r>
              <a:rPr lang="en-US" sz="3600" dirty="0"/>
              <a:t> </a:t>
            </a:r>
            <a:r>
              <a:rPr lang="en-US" sz="3600" dirty="0" err="1"/>
              <a:t>Stationsomgeving</a:t>
            </a:r>
            <a:endParaRPr lang="nl-NL" sz="3600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455C324-7A6C-98A7-4E36-A1B9A4D722F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810000" y="3250462"/>
            <a:ext cx="10418967" cy="1639966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BB579906-3255-5156-4B05-129D9EA2D9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0000" y="6109630"/>
            <a:ext cx="1951865" cy="49150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96D755C-E532-471B-E8E9-ED6D784A5C30}"/>
              </a:ext>
            </a:extLst>
          </p:cNvPr>
          <p:cNvSpPr txBox="1"/>
          <p:nvPr/>
        </p:nvSpPr>
        <p:spPr>
          <a:xfrm>
            <a:off x="810000" y="5084530"/>
            <a:ext cx="1041896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1400" baseline="30000" dirty="0"/>
              <a:t>1)</a:t>
            </a:r>
            <a:r>
              <a:rPr lang="nl-NL" sz="1400" dirty="0"/>
              <a:t> gerapporteerd in SiSa bijlage verantwoordingsinformatie (jaarstukken) -&gt; geen volledig beeld van totale kosten </a:t>
            </a:r>
          </a:p>
        </p:txBody>
      </p:sp>
    </p:spTree>
    <p:extLst>
      <p:ext uri="{BB962C8B-B14F-4D97-AF65-F5344CB8AC3E}">
        <p14:creationId xmlns:p14="http://schemas.microsoft.com/office/powerpoint/2010/main" val="17862190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890189-3F3A-74F0-8AA3-947329B92E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A640E-8183-EBB0-EEC1-331B534C2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/>
              <a:t>Aanbevelingen</a:t>
            </a:r>
            <a:r>
              <a:rPr lang="en-US" sz="3600" dirty="0"/>
              <a:t> </a:t>
            </a:r>
            <a:r>
              <a:rPr lang="en-US" sz="3600" dirty="0" err="1"/>
              <a:t>Stationsomgeving</a:t>
            </a:r>
            <a:endParaRPr lang="nl-NL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4B4441-619A-67B5-7DAD-FCB75939D1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1288" y="2715722"/>
            <a:ext cx="10554574" cy="2651574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nl-NL" dirty="0"/>
              <a:t>Vaststellen waar de kosten ten laste van worden gebracht (SPUK of begroting)?</a:t>
            </a:r>
          </a:p>
          <a:p>
            <a:pPr>
              <a:spcAft>
                <a:spcPts val="1200"/>
              </a:spcAft>
            </a:pPr>
            <a:r>
              <a:rPr lang="nl-NL" dirty="0"/>
              <a:t>Duidelijke en realistische planning met tijdlijn opstellen voor de uitvoering van het Masterplan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714C34F-02DF-371E-AEA2-3CD13A27DA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000" y="6109630"/>
            <a:ext cx="1951865" cy="491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599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30A63C-FF73-C8B7-7B2D-00F8B1AC11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D1F8A6-AB99-F79D-E838-D9AEF61EF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3600" dirty="0"/>
              <a:t>Fiche J: Aardgasvrije wijken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6C0971-A01D-A768-EC23-949707E64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000" y="2208639"/>
            <a:ext cx="10554574" cy="3636511"/>
          </a:xfrm>
        </p:spPr>
        <p:txBody>
          <a:bodyPr>
            <a:normAutofit fontScale="92500" lnSpcReduction="20000"/>
          </a:bodyPr>
          <a:lstStyle/>
          <a:p>
            <a:pPr>
              <a:spcAft>
                <a:spcPts val="1200"/>
              </a:spcAft>
            </a:pPr>
            <a:r>
              <a:rPr lang="nl-NL" dirty="0"/>
              <a:t>Subsidie van € 4 miljoen voor deelname als proeftuin in het Programma Aardgasvrije wijken (PAW)</a:t>
            </a:r>
            <a:r>
              <a:rPr lang="nl-NL" sz="1400" dirty="0"/>
              <a:t> </a:t>
            </a:r>
          </a:p>
          <a:p>
            <a:pPr>
              <a:spcAft>
                <a:spcPts val="1200"/>
              </a:spcAft>
            </a:pPr>
            <a:r>
              <a:rPr lang="nl-NL" dirty="0"/>
              <a:t>Opdoen van kennis en ervaring voor de wijkgerichte aanpak van de verdere energie-en warmtetransitie</a:t>
            </a:r>
            <a:endParaRPr lang="nl-NL" sz="1400" dirty="0"/>
          </a:p>
          <a:p>
            <a:pPr>
              <a:spcAft>
                <a:spcPts val="1200"/>
              </a:spcAft>
            </a:pPr>
            <a:r>
              <a:rPr lang="nl-NL" dirty="0"/>
              <a:t>Subsidie voor het gasvrij maken van de Panoramabuurt in Vlissingen </a:t>
            </a:r>
          </a:p>
          <a:p>
            <a:pPr marL="714375" indent="-357188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nl-NL" dirty="0"/>
              <a:t>Activiteiten die niet in regulier werk zitten en anders niet uitgevoerd kunnen worden</a:t>
            </a:r>
          </a:p>
          <a:p>
            <a:pPr marL="714375" indent="-357188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nl-NL" dirty="0"/>
              <a:t>Stimuleren en mensen enthousiast maken om met de transitie mee te doen</a:t>
            </a:r>
            <a:endParaRPr lang="nl-NL" sz="1400" dirty="0"/>
          </a:p>
          <a:p>
            <a:pPr>
              <a:spcAft>
                <a:spcPts val="1200"/>
              </a:spcAft>
            </a:pPr>
            <a:r>
              <a:rPr lang="nl-NL" dirty="0"/>
              <a:t>Subsidie in maart 2022 toegekend. Formeel is met dit besluit fiche J afgerond</a:t>
            </a:r>
          </a:p>
          <a:p>
            <a:pPr>
              <a:spcAft>
                <a:spcPts val="1200"/>
              </a:spcAft>
            </a:pPr>
            <a:r>
              <a:rPr lang="nl-NL" dirty="0"/>
              <a:t>In september 2022 is collegeopdracht Panoramabuurt Aardgasvrij vastgesteld door het college en de directie van Woonservice l’escaut</a:t>
            </a:r>
            <a:endParaRPr lang="nl-NL" sz="1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F172D31-36AA-3366-6802-8C882A11B2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000" y="6109630"/>
            <a:ext cx="1951865" cy="491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51028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54BDE6-17C3-9B42-16D8-CE9A8DA74B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F3FF47-2509-8D93-6EE6-EDBB56F16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Tijdlijn</a:t>
            </a:r>
            <a:r>
              <a:rPr lang="en-US" dirty="0"/>
              <a:t> </a:t>
            </a:r>
            <a:r>
              <a:rPr lang="en-US" dirty="0" err="1"/>
              <a:t>Aardgasvrije</a:t>
            </a:r>
            <a:r>
              <a:rPr lang="en-US" dirty="0"/>
              <a:t> </a:t>
            </a:r>
            <a:r>
              <a:rPr lang="en-US" dirty="0" err="1"/>
              <a:t>wijken</a:t>
            </a:r>
            <a:endParaRPr lang="nl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CB2B4B-2E49-F223-3C9E-183985448D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000" y="3200400"/>
            <a:ext cx="10563286" cy="2658398"/>
          </a:xfrm>
        </p:spPr>
        <p:txBody>
          <a:bodyPr/>
          <a:lstStyle/>
          <a:p>
            <a:endParaRPr lang="nl-NL" dirty="0"/>
          </a:p>
          <a:p>
            <a:endParaRPr lang="nl-NL" dirty="0"/>
          </a:p>
          <a:p>
            <a:endParaRPr lang="nl-NL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B691FF6-C44F-4EFE-9FE8-A3025CB13F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000" y="6109630"/>
            <a:ext cx="1951865" cy="491502"/>
          </a:xfrm>
          <a:prstGeom prst="rect">
            <a:avLst/>
          </a:prstGeom>
        </p:spPr>
      </p:pic>
      <p:graphicFrame>
        <p:nvGraphicFramePr>
          <p:cNvPr id="12" name="Diagram 11">
            <a:extLst>
              <a:ext uri="{FF2B5EF4-FFF2-40B4-BE49-F238E27FC236}">
                <a16:creationId xmlns:a16="http://schemas.microsoft.com/office/drawing/2014/main" id="{0B17C531-AA58-995F-3D16-4C3675D232E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44289098"/>
              </p:ext>
            </p:extLst>
          </p:nvPr>
        </p:nvGraphicFramePr>
        <p:xfrm>
          <a:off x="1406707" y="1842797"/>
          <a:ext cx="7994468" cy="31724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pSp>
        <p:nvGrpSpPr>
          <p:cNvPr id="7" name="Group 6">
            <a:extLst>
              <a:ext uri="{FF2B5EF4-FFF2-40B4-BE49-F238E27FC236}">
                <a16:creationId xmlns:a16="http://schemas.microsoft.com/office/drawing/2014/main" id="{70FA10F2-29DF-A28D-53D5-621B94DA1C12}"/>
              </a:ext>
            </a:extLst>
          </p:cNvPr>
          <p:cNvGrpSpPr/>
          <p:nvPr/>
        </p:nvGrpSpPr>
        <p:grpSpPr>
          <a:xfrm>
            <a:off x="1547534" y="4671574"/>
            <a:ext cx="4226490" cy="864000"/>
            <a:chOff x="91466" y="950924"/>
            <a:chExt cx="4226490" cy="1259403"/>
          </a:xfrm>
        </p:grpSpPr>
        <p:sp>
          <p:nvSpPr>
            <p:cNvPr id="11" name="Arrow: Chevron 10">
              <a:extLst>
                <a:ext uri="{FF2B5EF4-FFF2-40B4-BE49-F238E27FC236}">
                  <a16:creationId xmlns:a16="http://schemas.microsoft.com/office/drawing/2014/main" id="{D1EAED94-7214-CD36-454E-246ABC97C727}"/>
                </a:ext>
              </a:extLst>
            </p:cNvPr>
            <p:cNvSpPr/>
            <p:nvPr/>
          </p:nvSpPr>
          <p:spPr>
            <a:xfrm>
              <a:off x="91466" y="950924"/>
              <a:ext cx="4226490" cy="1259403"/>
            </a:xfrm>
            <a:prstGeom prst="chevron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13" name="Arrow: Chevron 4">
              <a:extLst>
                <a:ext uri="{FF2B5EF4-FFF2-40B4-BE49-F238E27FC236}">
                  <a16:creationId xmlns:a16="http://schemas.microsoft.com/office/drawing/2014/main" id="{1C2F524D-8BE3-DAD3-C301-C60DF1010BE6}"/>
                </a:ext>
              </a:extLst>
            </p:cNvPr>
            <p:cNvSpPr txBox="1"/>
            <p:nvPr/>
          </p:nvSpPr>
          <p:spPr>
            <a:xfrm>
              <a:off x="721168" y="1127332"/>
              <a:ext cx="2967087" cy="8640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7620" rIns="0" bIns="7620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nl-NL" sz="1200" kern="1200" dirty="0">
                <a:latin typeface="+mn-lt"/>
              </a:endParaRPr>
            </a:p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nl-NL" sz="1400" kern="1200" dirty="0">
                  <a:latin typeface="+mn-lt"/>
                </a:rPr>
                <a:t>Warmtenet: analyse en uitrol 2022 tot Q3 2025</a:t>
              </a:r>
            </a:p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nl-NL" sz="600" kern="1200" dirty="0"/>
                <a:t>		</a:t>
              </a: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EB3994D5-7916-9AA2-B7B1-17960E7CAD7A}"/>
              </a:ext>
            </a:extLst>
          </p:cNvPr>
          <p:cNvGrpSpPr/>
          <p:nvPr/>
        </p:nvGrpSpPr>
        <p:grpSpPr>
          <a:xfrm>
            <a:off x="5329081" y="4672800"/>
            <a:ext cx="3456000" cy="864000"/>
            <a:chOff x="3657861" y="930791"/>
            <a:chExt cx="3980364" cy="1279539"/>
          </a:xfrm>
        </p:grpSpPr>
        <p:sp>
          <p:nvSpPr>
            <p:cNvPr id="9" name="Arrow: Chevron 8">
              <a:extLst>
                <a:ext uri="{FF2B5EF4-FFF2-40B4-BE49-F238E27FC236}">
                  <a16:creationId xmlns:a16="http://schemas.microsoft.com/office/drawing/2014/main" id="{457FDA39-BA23-0BAF-0182-BBE4B9854081}"/>
                </a:ext>
              </a:extLst>
            </p:cNvPr>
            <p:cNvSpPr/>
            <p:nvPr/>
          </p:nvSpPr>
          <p:spPr>
            <a:xfrm>
              <a:off x="3657861" y="930791"/>
              <a:ext cx="3980364" cy="1279539"/>
            </a:xfrm>
            <a:prstGeom prst="chevron">
              <a:avLst/>
            </a:prstGeom>
            <a:solidFill>
              <a:schemeClr val="accent3">
                <a:alpha val="90000"/>
              </a:schemeClr>
            </a:solidFill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10" name="Arrow: Chevron 6">
              <a:extLst>
                <a:ext uri="{FF2B5EF4-FFF2-40B4-BE49-F238E27FC236}">
                  <a16:creationId xmlns:a16="http://schemas.microsoft.com/office/drawing/2014/main" id="{E0480950-3731-3AD5-A5AD-5749D81C86B1}"/>
                </a:ext>
              </a:extLst>
            </p:cNvPr>
            <p:cNvSpPr txBox="1"/>
            <p:nvPr/>
          </p:nvSpPr>
          <p:spPr>
            <a:xfrm>
              <a:off x="4297631" y="1169763"/>
              <a:ext cx="2700825" cy="8640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6510" tIns="8255" rIns="0" bIns="8255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nl-NL" sz="1400" kern="1200" dirty="0"/>
                <a:t>Aanleggen en aansluiten Q3 2025 tot 2030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80347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CB40B2-2E33-169F-857A-D5D70D8CB4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D45C5-1806-D88F-C8A5-7E7BE1B15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/>
              <a:t>Bevindingen</a:t>
            </a:r>
            <a:r>
              <a:rPr lang="en-US" sz="3600" dirty="0"/>
              <a:t> </a:t>
            </a:r>
            <a:r>
              <a:rPr lang="en-US" sz="3600" dirty="0" err="1"/>
              <a:t>Aardgasvrije</a:t>
            </a:r>
            <a:r>
              <a:rPr lang="en-US" sz="3600" dirty="0"/>
              <a:t> </a:t>
            </a:r>
            <a:r>
              <a:rPr lang="en-US" sz="3600" dirty="0" err="1"/>
              <a:t>wijken</a:t>
            </a:r>
            <a:endParaRPr lang="nl-NL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70D5E5-211A-EC90-4EC7-5012DA4D7F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nl-NL" dirty="0"/>
              <a:t>Vertraging in traject van subsidieverlening aan (particuliere) woningeigenaren </a:t>
            </a:r>
          </a:p>
          <a:p>
            <a:pPr>
              <a:spcAft>
                <a:spcPts val="1200"/>
              </a:spcAft>
            </a:pPr>
            <a:r>
              <a:rPr lang="nl-NL" dirty="0"/>
              <a:t>Tussenstap: deel van het gebied daadwerkelijk aardgasvrij en deel aardgasvrij-klaar. </a:t>
            </a:r>
          </a:p>
          <a:p>
            <a:pPr>
              <a:spcAft>
                <a:spcPts val="1200"/>
              </a:spcAft>
            </a:pPr>
            <a:r>
              <a:rPr lang="nl-NL" dirty="0"/>
              <a:t>Niet realistisch aan te nemen dat het alle particuliere eigenaren lukt om hun woning aardgasvrij-klaar te maken binnen de looptijd van de subsidieregeling (eind 2025)</a:t>
            </a:r>
          </a:p>
          <a:p>
            <a:pPr marL="714375" indent="-357188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nl-NL" dirty="0"/>
              <a:t>Looptijd van de regeling verlengen einddatum 2030 (besluit daarover eind 2025)</a:t>
            </a:r>
          </a:p>
          <a:p>
            <a:pPr marL="714375" indent="-357188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nl-NL" dirty="0"/>
              <a:t>SPUK voorziet in een stapsgewijze aanpak, op middellange termijn (2035-2040) moet wel worden overgegaan naar aardgasvrij</a:t>
            </a:r>
          </a:p>
          <a:p>
            <a:pPr>
              <a:spcAft>
                <a:spcPts val="1200"/>
              </a:spcAft>
            </a:pPr>
            <a:r>
              <a:rPr lang="nl-NL" dirty="0"/>
              <a:t>Over haalbaarheid van warmtenet kan nog geen uitspraak worden gedaan (technische- en financiële haalbaarheid wordt nog uitgewerkt)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5362C07-1986-B2FA-D16B-305F5DB8DA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000" y="6109630"/>
            <a:ext cx="1951865" cy="491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5982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6F3C7F-7F3B-C8AD-26A9-8322D2EF31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54A98-A05F-79AA-39BC-AACF1AB357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/>
              <a:t>Financiën</a:t>
            </a:r>
            <a:r>
              <a:rPr lang="en-US" sz="3600" dirty="0"/>
              <a:t> </a:t>
            </a:r>
            <a:r>
              <a:rPr lang="en-US" sz="3600" dirty="0" err="1"/>
              <a:t>Aardgasvrije</a:t>
            </a:r>
            <a:r>
              <a:rPr lang="en-US" sz="3600" dirty="0"/>
              <a:t> </a:t>
            </a:r>
            <a:r>
              <a:rPr lang="en-US" sz="3600" dirty="0" err="1"/>
              <a:t>wijken</a:t>
            </a:r>
            <a:endParaRPr lang="nl-NL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25F5F0-57ED-7454-3FB6-8AC596D92B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000" y="2132848"/>
            <a:ext cx="11372670" cy="3636511"/>
          </a:xfrm>
        </p:spPr>
        <p:txBody>
          <a:bodyPr>
            <a:normAutofit/>
          </a:bodyPr>
          <a:lstStyle/>
          <a:p>
            <a:pPr>
              <a:spcBef>
                <a:spcPts val="200"/>
              </a:spcBef>
              <a:spcAft>
                <a:spcPts val="700"/>
              </a:spcAft>
            </a:pPr>
            <a:r>
              <a:rPr lang="nl-NL" dirty="0"/>
              <a:t>4 miljoen euro subsidie (SPUK) voor Programma Aardgasvrije Wijken (PAW)</a:t>
            </a:r>
          </a:p>
          <a:p>
            <a:pPr>
              <a:spcBef>
                <a:spcPts val="200"/>
              </a:spcBef>
              <a:spcAft>
                <a:spcPts val="700"/>
              </a:spcAft>
            </a:pPr>
            <a:r>
              <a:rPr lang="nl-NL" dirty="0"/>
              <a:t>Terugvorderingsbeleid van toepassing </a:t>
            </a:r>
          </a:p>
          <a:p>
            <a:pPr>
              <a:spcBef>
                <a:spcPts val="200"/>
              </a:spcBef>
              <a:spcAft>
                <a:spcPts val="700"/>
              </a:spcAft>
            </a:pPr>
            <a:r>
              <a:rPr lang="nl-NL" dirty="0"/>
              <a:t>Stelregel: 26% (ruim 1 miljoen) voor proceskosten (personele inzet voor participatieve activiteiten en financiële en operationele ondersteuning van bewoners bij het verduurzamen)</a:t>
            </a:r>
          </a:p>
          <a:p>
            <a:pPr>
              <a:spcBef>
                <a:spcPts val="200"/>
              </a:spcBef>
              <a:spcAft>
                <a:spcPts val="700"/>
              </a:spcAft>
            </a:pPr>
            <a:r>
              <a:rPr lang="nl-NL" dirty="0"/>
              <a:t>Blijkt niet uit verdeling WIZ-budget en eigen middelen (onduidelijk welke uitgangspunten worden gehanteerd bij verdeling)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D6CFF41-8106-B395-83E0-074A3389AB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000" y="6109630"/>
            <a:ext cx="1951865" cy="491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9360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5219D7-C318-B323-8AB6-118D8655E5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55DD7-AB2E-EFD8-DE6E-28B2685ED3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/>
              <a:t>Financiën</a:t>
            </a:r>
            <a:r>
              <a:rPr lang="en-US" sz="3600" dirty="0"/>
              <a:t> </a:t>
            </a:r>
            <a:r>
              <a:rPr lang="en-US" sz="3600" dirty="0" err="1"/>
              <a:t>Aardgasvrije</a:t>
            </a:r>
            <a:r>
              <a:rPr lang="en-US" sz="3600" dirty="0"/>
              <a:t> </a:t>
            </a:r>
            <a:r>
              <a:rPr lang="en-US" sz="3600" dirty="0" err="1"/>
              <a:t>wijken</a:t>
            </a:r>
            <a:endParaRPr lang="nl-NL" sz="3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515EAA6-E245-C6CE-9712-A8558ADC2B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000" y="6109630"/>
            <a:ext cx="1951865" cy="49150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34048BB-EABE-FDFF-CCEA-9E2F64274F77}"/>
              </a:ext>
            </a:extLst>
          </p:cNvPr>
          <p:cNvSpPr txBox="1"/>
          <p:nvPr/>
        </p:nvSpPr>
        <p:spPr>
          <a:xfrm>
            <a:off x="732846" y="5033512"/>
            <a:ext cx="1020805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1400" baseline="30000" dirty="0"/>
              <a:t>1)</a:t>
            </a:r>
            <a:r>
              <a:rPr lang="nl-NL" sz="1400" dirty="0"/>
              <a:t> gerapporteerd in SiSa bijlage verantwoordingsinformatie (jaarstukken) -&gt; geen volledig beeld van totale kosten 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C1FFF53A-D3FA-C39C-A302-84331BE6C9C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6373521"/>
              </p:ext>
            </p:extLst>
          </p:nvPr>
        </p:nvGraphicFramePr>
        <p:xfrm>
          <a:off x="810000" y="3305031"/>
          <a:ext cx="9163169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15156">
                  <a:extLst>
                    <a:ext uri="{9D8B030D-6E8A-4147-A177-3AD203B41FA5}">
                      <a16:colId xmlns:a16="http://schemas.microsoft.com/office/drawing/2014/main" val="2816610013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4049237062"/>
                    </a:ext>
                  </a:extLst>
                </a:gridCol>
                <a:gridCol w="1636888">
                  <a:extLst>
                    <a:ext uri="{9D8B030D-6E8A-4147-A177-3AD203B41FA5}">
                      <a16:colId xmlns:a16="http://schemas.microsoft.com/office/drawing/2014/main" val="3445968521"/>
                    </a:ext>
                  </a:extLst>
                </a:gridCol>
                <a:gridCol w="1585525">
                  <a:extLst>
                    <a:ext uri="{9D8B030D-6E8A-4147-A177-3AD203B41FA5}">
                      <a16:colId xmlns:a16="http://schemas.microsoft.com/office/drawing/2014/main" val="34096458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Totale lasten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l-NL" dirty="0"/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l-NL" dirty="0"/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l-NL" dirty="0"/>
                        <a:t>totaal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27962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nl-N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Ten laste van rijksbijdrage (SPUK) </a:t>
                      </a:r>
                      <a:r>
                        <a:rPr lang="nl-NL" sz="1600" b="0" i="0" u="none" strike="noStrike" baseline="3000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(1)</a:t>
                      </a:r>
                      <a:endParaRPr lang="nl-NL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461.079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297.085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758.164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592499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nl-N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Ten laste van project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71.210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71.210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549267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nl-NL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Totale lasten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461.079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368.295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829.374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374796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4524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70F762-8D69-8EE3-DC0D-7B21E8DC8D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28F73-0B95-3DFE-1136-C9D34EA5BD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/>
              <a:t>Aanbevelingen</a:t>
            </a:r>
            <a:r>
              <a:rPr lang="en-US" sz="3600" dirty="0"/>
              <a:t> </a:t>
            </a:r>
            <a:r>
              <a:rPr lang="en-US" sz="3600" dirty="0" err="1"/>
              <a:t>Aardgasvrije</a:t>
            </a:r>
            <a:r>
              <a:rPr lang="en-US" sz="3600" dirty="0"/>
              <a:t> </a:t>
            </a:r>
            <a:r>
              <a:rPr lang="en-US" sz="3600" dirty="0" err="1"/>
              <a:t>wijken</a:t>
            </a:r>
            <a:endParaRPr lang="nl-NL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BF806A-0630-E4E1-79EA-04C7AEBF01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nl-NL" dirty="0"/>
              <a:t>Vaststellen waar de kosten ten laste van worden gebracht (SPUK of begroting)?</a:t>
            </a:r>
          </a:p>
          <a:p>
            <a:pPr>
              <a:spcAft>
                <a:spcPts val="1200"/>
              </a:spcAft>
            </a:pPr>
            <a:r>
              <a:rPr lang="nl-NL" dirty="0"/>
              <a:t>Actualiseer de planning en formuleer duidelijke en realistische doelen</a:t>
            </a:r>
          </a:p>
          <a:p>
            <a:pPr>
              <a:spcAft>
                <a:spcPts val="1200"/>
              </a:spcAft>
            </a:pPr>
            <a:r>
              <a:rPr lang="nl-NL" dirty="0"/>
              <a:t>Zet extra in op communicatie, participatie etc. om de subsidiemogelijkheden bij de inwoners onder de aandacht te brengen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AE720C4-1056-514F-11FF-1EEAD30ECD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000" y="6109630"/>
            <a:ext cx="1951865" cy="491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5711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E1A8EC-A92B-9B3C-EFFF-678D26E4F4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644C9-AF67-71D7-7C0B-6466F0AD9C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/>
              <a:t>Bestemmingsreserve</a:t>
            </a:r>
            <a:r>
              <a:rPr lang="en-US" sz="3600" dirty="0"/>
              <a:t> WIZ</a:t>
            </a:r>
            <a:endParaRPr lang="nl-NL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0C97B2-6E65-602B-7AF5-F92719C072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2576" y="3254463"/>
            <a:ext cx="10554574" cy="2545690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nl-NL" dirty="0"/>
              <a:t>Vorming bestemmingsreserve WIZ conform raadsvoorstel bij vaststelling programmabegroting 2021</a:t>
            </a:r>
          </a:p>
          <a:p>
            <a:pPr>
              <a:spcAft>
                <a:spcPts val="1200"/>
              </a:spcAft>
            </a:pPr>
            <a:r>
              <a:rPr lang="nl-NL" dirty="0"/>
              <a:t>Het doel van de reserve: Versterking van de fysieke –, sociaal economische – of culturele infrastructuur van de gemeente Vlissingen</a:t>
            </a:r>
          </a:p>
          <a:p>
            <a:pPr>
              <a:spcAft>
                <a:spcPts val="1200"/>
              </a:spcAft>
            </a:pPr>
            <a:r>
              <a:rPr lang="nl-NL" dirty="0"/>
              <a:t>Bij aanvang € 7,3 miljoen (€ 5,3 mln. gemaakte kosten Marinierskazerne + € 2 mln. voor derving ozb-inkomsten)</a:t>
            </a:r>
          </a:p>
          <a:p>
            <a:pPr>
              <a:spcAft>
                <a:spcPts val="1200"/>
              </a:spcAft>
            </a:pPr>
            <a:endParaRPr lang="nl-NL" dirty="0"/>
          </a:p>
          <a:p>
            <a:pPr>
              <a:spcAft>
                <a:spcPts val="1200"/>
              </a:spcAft>
            </a:pPr>
            <a:endParaRPr lang="nl-NL" dirty="0"/>
          </a:p>
          <a:p>
            <a:pPr>
              <a:spcAft>
                <a:spcPts val="1200"/>
              </a:spcAft>
            </a:pPr>
            <a:endParaRPr lang="nl-NL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05AE401-32C8-7C30-D731-7EE90D5268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000" y="6109630"/>
            <a:ext cx="1951865" cy="491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0322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125E9E-DBF2-A8F2-95CD-D7DD4D0803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6F7DEF-6048-4FC1-CFA9-FF678A550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/>
              <a:t>Bevindingen</a:t>
            </a:r>
            <a:r>
              <a:rPr lang="en-US" sz="3600" dirty="0"/>
              <a:t> </a:t>
            </a:r>
            <a:r>
              <a:rPr lang="en-US" sz="3600" dirty="0" err="1"/>
              <a:t>bestemmingsreserve</a:t>
            </a:r>
            <a:r>
              <a:rPr lang="en-US" sz="3600" dirty="0"/>
              <a:t> WIZ</a:t>
            </a:r>
            <a:endParaRPr lang="nl-NL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1A7B17-0910-E0E8-CF8B-0BB19126CC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000" y="2337652"/>
            <a:ext cx="10554574" cy="3636511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nl-NL" dirty="0"/>
              <a:t>Doel is niet SMART geformuleerd waardoor duidelijke kaders voor toevoeging en met name de onttrekkingen ontbreken</a:t>
            </a:r>
          </a:p>
          <a:p>
            <a:pPr>
              <a:spcAft>
                <a:spcPts val="1200"/>
              </a:spcAft>
            </a:pPr>
            <a:r>
              <a:rPr lang="nl-NL" dirty="0"/>
              <a:t>Onttrekkingen moeten middels een raadsvoorstel</a:t>
            </a:r>
          </a:p>
          <a:p>
            <a:pPr>
              <a:spcAft>
                <a:spcPts val="1200"/>
              </a:spcAft>
            </a:pPr>
            <a:r>
              <a:rPr lang="nl-NL" dirty="0"/>
              <a:t>Onttrekkingen en toevoegingen zijn niet transparant in de begrotingsstukken (2023) weergegeven (raad stemt in, zonder voldoende inzicht)</a:t>
            </a:r>
          </a:p>
          <a:p>
            <a:pPr>
              <a:spcAft>
                <a:spcPts val="1200"/>
              </a:spcAft>
            </a:pPr>
            <a:r>
              <a:rPr lang="nl-NL" dirty="0"/>
              <a:t>Prognoses over onttrekkingen uit de bestemmingsreserve zijn niet gegeven. Door toevoegingen van ZEH-dividenden loopt saldo komende jaren aanzienlijk op, zonder zicht op concrete bestemming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C3D2EF6-E25A-335C-50FB-ED392F971B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000" y="6109630"/>
            <a:ext cx="1951865" cy="491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8179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790A63-2CB4-40E4-AA05-EC7C413F44C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Centrale </a:t>
            </a:r>
            <a:r>
              <a:rPr lang="en-US" sz="2000" dirty="0" err="1"/>
              <a:t>onderzoeksvraag</a:t>
            </a:r>
            <a:r>
              <a:rPr lang="en-US" sz="2000" dirty="0"/>
              <a:t>:</a:t>
            </a:r>
          </a:p>
          <a:p>
            <a:r>
              <a:rPr lang="nl-NL" dirty="0"/>
              <a:t>Is uitwerking en uitvoering van gemaakte afspraken en plannen uit het compensatiepakket (WIZ) in de gemeente Vlissingen doelmatig en doeltreffend 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67BCDE-31DB-4592-B4B5-15210C9DB8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341976" cy="36387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err="1"/>
              <a:t>Deelvragen</a:t>
            </a:r>
            <a:r>
              <a:rPr lang="en-US" sz="2000" dirty="0"/>
              <a:t>:</a:t>
            </a:r>
          </a:p>
          <a:p>
            <a:r>
              <a:rPr lang="nl-NL" dirty="0"/>
              <a:t>Governance bij de uitwerking en uitvoering van de gemaakte afspraken en plannen (deelvraag 1) </a:t>
            </a:r>
          </a:p>
          <a:p>
            <a:r>
              <a:rPr lang="nl-NL" dirty="0"/>
              <a:t>Risico’s voldoende inzichtelijk en beheerst (deelvraag 2)</a:t>
            </a:r>
          </a:p>
          <a:p>
            <a:r>
              <a:rPr lang="nl-NL" dirty="0"/>
              <a:t>Behaalde resultaten (deelvraag 3)</a:t>
            </a:r>
          </a:p>
          <a:p>
            <a:r>
              <a:rPr lang="nl-NL" dirty="0"/>
              <a:t>Informatievoorziening aan de raad (deelvraag 4) 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A37E90D-6E79-40E4-AE70-575BABD7A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9625" y="447675"/>
            <a:ext cx="10572750" cy="969963"/>
          </a:xfrm>
        </p:spPr>
        <p:txBody>
          <a:bodyPr/>
          <a:lstStyle/>
          <a:p>
            <a:r>
              <a:rPr lang="en-US" dirty="0" err="1"/>
              <a:t>Onderzoeksvragen</a:t>
            </a:r>
            <a:endParaRPr lang="nl-NL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C03420B-C2DF-4436-B111-8A8A400C1A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000" y="6109630"/>
            <a:ext cx="1951865" cy="491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221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1DAF54-B74A-BF8B-0F6C-15FE18A528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A646A-1363-644D-0C22-F2BD263AD5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/>
              <a:t>Aanbevelingen</a:t>
            </a:r>
            <a:r>
              <a:rPr lang="en-US" sz="3600" dirty="0"/>
              <a:t> </a:t>
            </a:r>
            <a:r>
              <a:rPr lang="en-US" sz="3600" dirty="0" err="1"/>
              <a:t>bestemmingsreserve</a:t>
            </a:r>
            <a:r>
              <a:rPr lang="en-US" sz="3600" dirty="0"/>
              <a:t> WIZ</a:t>
            </a:r>
            <a:endParaRPr lang="nl-NL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0C76D4-6716-CD29-20A3-D81D165EE6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1288" y="2378151"/>
            <a:ext cx="10554574" cy="2671831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nl-NL" dirty="0"/>
              <a:t>Bepaal concrete kaders voor onttrekkingen en toevoegingen en leg deze ter besluitvorming aan de raad voor</a:t>
            </a:r>
          </a:p>
          <a:p>
            <a:pPr>
              <a:spcAft>
                <a:spcPts val="1200"/>
              </a:spcAft>
            </a:pPr>
            <a:r>
              <a:rPr lang="nl-NL" dirty="0"/>
              <a:t>Vervaardig jaarlijks een overzicht met alle toevoegingen en onttrekkingen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9FD6383-59B8-519E-408C-BBDA1553A3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000" y="6109630"/>
            <a:ext cx="1951865" cy="491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3689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963BF-E227-1CA6-C09D-C1B6F1108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/>
              <a:t>Belangrijkste</a:t>
            </a:r>
            <a:r>
              <a:rPr lang="en-US" sz="3600" dirty="0"/>
              <a:t> </a:t>
            </a:r>
            <a:r>
              <a:rPr lang="en-US" sz="3600" dirty="0" err="1"/>
              <a:t>bevindingen</a:t>
            </a:r>
            <a:r>
              <a:rPr lang="en-US" sz="3600" dirty="0"/>
              <a:t> / </a:t>
            </a:r>
            <a:r>
              <a:rPr lang="en-US" sz="3600" dirty="0" err="1"/>
              <a:t>aanbevelingen</a:t>
            </a:r>
            <a:endParaRPr lang="nl-NL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123CF-006C-A760-7710-FF63F20812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92830" y="4041669"/>
            <a:ext cx="5185873" cy="1930153"/>
          </a:xfrm>
        </p:spPr>
        <p:txBody>
          <a:bodyPr>
            <a:normAutofit/>
          </a:bodyPr>
          <a:lstStyle/>
          <a:p>
            <a:r>
              <a:rPr lang="nl-NL" sz="1700" spc="2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Potentiële risico’s bij de geselecteerde fiches niet afdoende getoetst.  Systematische beoordeling vastgestelde risico’s en getroffen beheersmaatregelen niet aangetroffen</a:t>
            </a:r>
            <a:endParaRPr lang="nl-NL" sz="17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F40D62-F98F-4AF9-5CB5-81EE28EFEF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15" y="2215943"/>
            <a:ext cx="5194583" cy="1930153"/>
          </a:xfrm>
        </p:spPr>
        <p:txBody>
          <a:bodyPr>
            <a:normAutofit/>
          </a:bodyPr>
          <a:lstStyle/>
          <a:p>
            <a:pPr>
              <a:buClr>
                <a:schemeClr val="accent3"/>
              </a:buClr>
            </a:pPr>
            <a:r>
              <a:rPr lang="nl-NL" sz="1700" spc="20" dirty="0">
                <a:solidFill>
                  <a:schemeClr val="accent3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G</a:t>
            </a:r>
            <a:r>
              <a:rPr lang="nl-NL" sz="1700" spc="20" dirty="0">
                <a:solidFill>
                  <a:schemeClr val="accent3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overnance en beheersing van het project op orde brengen. Tijdlijnen beter afstemmen op ambtelijke capaciteit</a:t>
            </a:r>
            <a:endParaRPr lang="nl-NL" sz="17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011960F-7244-3049-D542-BD81F9C9D20E}"/>
              </a:ext>
            </a:extLst>
          </p:cNvPr>
          <p:cNvSpPr txBox="1">
            <a:spLocks/>
          </p:cNvSpPr>
          <p:nvPr/>
        </p:nvSpPr>
        <p:spPr>
          <a:xfrm>
            <a:off x="992831" y="2342073"/>
            <a:ext cx="5185873" cy="171428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sz="1700" spc="20" dirty="0">
                <a:ea typeface="Times New Roman" panose="02020603050405020304" pitchFamily="18" charset="0"/>
                <a:cs typeface="Arial" panose="020B0604020202020204" pitchFamily="34" charset="0"/>
              </a:rPr>
              <a:t>Governance voor de uitvoering van de Vlissingse fiches moet worden verbeterd om verdere vertraging te voorkomen</a:t>
            </a:r>
            <a:endParaRPr lang="nl-NL" sz="1700" dirty="0"/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2F196A88-8EDB-3B8C-0E73-2CD5BB68EED5}"/>
              </a:ext>
            </a:extLst>
          </p:cNvPr>
          <p:cNvSpPr txBox="1">
            <a:spLocks/>
          </p:cNvSpPr>
          <p:nvPr/>
        </p:nvSpPr>
        <p:spPr>
          <a:xfrm>
            <a:off x="6187415" y="4451927"/>
            <a:ext cx="5194583" cy="2513649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accent3"/>
              </a:buClr>
            </a:pPr>
            <a:r>
              <a:rPr lang="nl-NL" sz="1700" spc="20" dirty="0">
                <a:solidFill>
                  <a:schemeClr val="accent3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Projectadministratie per fiche:  </a:t>
            </a:r>
          </a:p>
          <a:p>
            <a:pPr marL="363538" indent="0">
              <a:buClr>
                <a:schemeClr val="accent3"/>
              </a:buClr>
              <a:buNone/>
            </a:pPr>
            <a:r>
              <a:rPr lang="nl-NL" sz="1700" spc="20" dirty="0">
                <a:solidFill>
                  <a:schemeClr val="accent3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Risico’s met beheersmaatregelen/acties</a:t>
            </a:r>
          </a:p>
          <a:p>
            <a:pPr marL="363538" indent="0">
              <a:buClr>
                <a:schemeClr val="accent3"/>
              </a:buClr>
              <a:buNone/>
            </a:pPr>
            <a:r>
              <a:rPr lang="nl-NL" sz="1700" spc="20" dirty="0">
                <a:solidFill>
                  <a:schemeClr val="accent3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Verantwoordeijkheid en consequenties in geld en tijdpad</a:t>
            </a:r>
          </a:p>
          <a:p>
            <a:pPr marL="363538" indent="0">
              <a:buClr>
                <a:schemeClr val="accent3"/>
              </a:buClr>
              <a:buNone/>
            </a:pPr>
            <a:r>
              <a:rPr lang="nl-NL" sz="1700" spc="20" dirty="0">
                <a:solidFill>
                  <a:schemeClr val="accent3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Inzicht welke fiches raken en beïnvloeden elkaar</a:t>
            </a:r>
          </a:p>
          <a:p>
            <a:pPr marL="363538" indent="0">
              <a:buClr>
                <a:schemeClr val="accent3"/>
              </a:buClr>
              <a:buNone/>
            </a:pPr>
            <a:endParaRPr lang="nl-NL" sz="1700" spc="2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nl-NL" sz="17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C198885-913E-FA5D-B997-E07F867619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000" y="6109630"/>
            <a:ext cx="1951865" cy="491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6487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/>
      <p:bldP spid="6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1F82D0-E4E8-EBC7-B8D3-3CAD301DE3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12FC8-12C6-3C89-C030-EB342C790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/>
              <a:t>Belangrijkste</a:t>
            </a:r>
            <a:r>
              <a:rPr lang="en-US" sz="3600" dirty="0"/>
              <a:t> </a:t>
            </a:r>
            <a:r>
              <a:rPr lang="en-US" sz="3600" dirty="0" err="1"/>
              <a:t>bevindingen</a:t>
            </a:r>
            <a:r>
              <a:rPr lang="en-US" sz="3600" dirty="0"/>
              <a:t> / </a:t>
            </a:r>
            <a:r>
              <a:rPr lang="en-US" sz="3600" dirty="0" err="1"/>
              <a:t>aanbevelingen</a:t>
            </a:r>
            <a:endParaRPr lang="nl-NL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EF9B08-7544-8FB3-948B-A78079E70D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92830" y="4046756"/>
            <a:ext cx="5185873" cy="2123168"/>
          </a:xfrm>
        </p:spPr>
        <p:txBody>
          <a:bodyPr>
            <a:normAutofit/>
          </a:bodyPr>
          <a:lstStyle/>
          <a:p>
            <a:pPr lvl="0"/>
            <a:r>
              <a:rPr lang="nl-NL" sz="1700" dirty="0"/>
              <a:t>Duidelijke financiële planning met tussentijdse mijlpalen ontbreekt</a:t>
            </a:r>
          </a:p>
          <a:p>
            <a:r>
              <a:rPr lang="nl-NL" sz="1700" dirty="0"/>
              <a:t>Gelden uit de reguliere (programma) begroting gebruikt voor plankosten, terwijl het budget voor planvorming vanuit het WIZ-budget nog niet is gebruikt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770438-0FBF-DA1B-D92D-190F244343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15" y="1938695"/>
            <a:ext cx="5194583" cy="1705457"/>
          </a:xfrm>
        </p:spPr>
        <p:txBody>
          <a:bodyPr>
            <a:normAutofit/>
          </a:bodyPr>
          <a:lstStyle/>
          <a:p>
            <a:pPr>
              <a:buClr>
                <a:schemeClr val="accent3"/>
              </a:buClr>
            </a:pPr>
            <a:r>
              <a:rPr lang="nl-NL" sz="1700" dirty="0">
                <a:solidFill>
                  <a:schemeClr val="accent3"/>
                </a:solidFill>
              </a:rPr>
              <a:t>Actualiseer planning</a:t>
            </a:r>
          </a:p>
          <a:p>
            <a:pPr marL="363538" indent="0">
              <a:buClr>
                <a:schemeClr val="accent3"/>
              </a:buClr>
              <a:buNone/>
            </a:pPr>
            <a:r>
              <a:rPr lang="nl-NL" sz="1700" dirty="0">
                <a:solidFill>
                  <a:schemeClr val="accent3"/>
                </a:solidFill>
              </a:rPr>
              <a:t>Duidelijke en realistische tussen-doelen voor tijdige bijsturing op weg naar einddoel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91C3044-373E-12CD-E78E-2D2ABE0359A9}"/>
              </a:ext>
            </a:extLst>
          </p:cNvPr>
          <p:cNvSpPr txBox="1">
            <a:spLocks/>
          </p:cNvSpPr>
          <p:nvPr/>
        </p:nvSpPr>
        <p:spPr>
          <a:xfrm>
            <a:off x="992831" y="2115465"/>
            <a:ext cx="5185873" cy="171428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sz="1700" dirty="0"/>
              <a:t>De uitwerking van plannen verloopt  stroef </a:t>
            </a:r>
          </a:p>
          <a:p>
            <a:pPr marL="363538" indent="0">
              <a:buNone/>
            </a:pPr>
            <a:r>
              <a:rPr lang="nl-NL" sz="1700" dirty="0"/>
              <a:t>Tijdplanning realisatie meermaals aangepast</a:t>
            </a:r>
          </a:p>
          <a:p>
            <a:r>
              <a:rPr lang="nl-NL" sz="1700" dirty="0"/>
              <a:t>Zicht op resultaten is beperkt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57DEF2B3-494B-6A22-E7C9-93DFA14B6522}"/>
              </a:ext>
            </a:extLst>
          </p:cNvPr>
          <p:cNvSpPr txBox="1">
            <a:spLocks/>
          </p:cNvSpPr>
          <p:nvPr/>
        </p:nvSpPr>
        <p:spPr>
          <a:xfrm>
            <a:off x="6187415" y="3911075"/>
            <a:ext cx="5194583" cy="2513649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accent3"/>
              </a:buClr>
            </a:pPr>
            <a:r>
              <a:rPr lang="nl-NL" sz="1700" dirty="0">
                <a:solidFill>
                  <a:schemeClr val="accent3"/>
                </a:solidFill>
              </a:rPr>
              <a:t>Duidelijke financiële tussen-doelen voor tijdige bijsturing op weg naar einddoel. </a:t>
            </a:r>
          </a:p>
          <a:p>
            <a:pPr>
              <a:buClr>
                <a:schemeClr val="accent3"/>
              </a:buClr>
            </a:pPr>
            <a:r>
              <a:rPr lang="nl-NL" sz="1700" dirty="0">
                <a:solidFill>
                  <a:schemeClr val="accent3"/>
                </a:solidFill>
              </a:rPr>
              <a:t>Tijdlijn om voortgang te bewaken, ook in relatie met gealloceerde middelen per activiteit.</a:t>
            </a:r>
          </a:p>
          <a:p>
            <a:endParaRPr lang="nl-NL" sz="17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B55750C-2159-874A-7931-108D41692D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000" y="6290254"/>
            <a:ext cx="1951865" cy="491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7706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/>
      <p:bldP spid="6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BC115D-AD2A-58B3-469D-72574B7B46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06033-E77F-EF91-91E8-7CD6A697B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/>
              <a:t>Belangrijkste</a:t>
            </a:r>
            <a:r>
              <a:rPr lang="en-US" sz="3600" dirty="0"/>
              <a:t> </a:t>
            </a:r>
            <a:r>
              <a:rPr lang="en-US" sz="3600" dirty="0" err="1"/>
              <a:t>bevindingen</a:t>
            </a:r>
            <a:r>
              <a:rPr lang="en-US" sz="3600" dirty="0"/>
              <a:t> / </a:t>
            </a:r>
            <a:r>
              <a:rPr lang="en-US" sz="3600" dirty="0" err="1"/>
              <a:t>aanbevelingen</a:t>
            </a:r>
            <a:endParaRPr lang="nl-NL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25B6A6-AB7E-58F4-A24F-EED4EC58F4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92830" y="4035469"/>
            <a:ext cx="5185873" cy="2123168"/>
          </a:xfrm>
        </p:spPr>
        <p:txBody>
          <a:bodyPr>
            <a:normAutofit/>
          </a:bodyPr>
          <a:lstStyle/>
          <a:p>
            <a:pPr lvl="0"/>
            <a:r>
              <a:rPr lang="nl-NL" sz="1700" dirty="0"/>
              <a:t>Er is nog geen plan voor het monitoren van effecten opgesteld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7B9CFD-3C7D-E720-0D99-4B1CD6783A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15" y="2470937"/>
            <a:ext cx="5194583" cy="1930153"/>
          </a:xfrm>
        </p:spPr>
        <p:txBody>
          <a:bodyPr>
            <a:normAutofit/>
          </a:bodyPr>
          <a:lstStyle/>
          <a:p>
            <a:pPr>
              <a:buClr>
                <a:schemeClr val="accent3"/>
              </a:buClr>
            </a:pPr>
            <a:r>
              <a:rPr lang="nl-NL" sz="1700" dirty="0">
                <a:solidFill>
                  <a:schemeClr val="accent3"/>
                </a:solidFill>
              </a:rPr>
              <a:t>Formuleer per fiche de doelstellingen specifiek, meetbaar, acceptabel, realistisch en tijdgebonden (SMART)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1FC5213-1D37-3424-4CAE-B163EF42EC23}"/>
              </a:ext>
            </a:extLst>
          </p:cNvPr>
          <p:cNvSpPr txBox="1">
            <a:spLocks/>
          </p:cNvSpPr>
          <p:nvPr/>
        </p:nvSpPr>
        <p:spPr>
          <a:xfrm>
            <a:off x="992831" y="2567025"/>
            <a:ext cx="5185873" cy="171428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sz="1700" dirty="0"/>
              <a:t>Effectindicatoren en streefwaarden niet SMART (Specifiek, Meetbaar, Acceptabel, Realistisch en Tijdgebonden) geformuleerd 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8E847A4A-5ECB-C2D4-2F9A-64B456C67B62}"/>
              </a:ext>
            </a:extLst>
          </p:cNvPr>
          <p:cNvSpPr txBox="1">
            <a:spLocks/>
          </p:cNvSpPr>
          <p:nvPr/>
        </p:nvSpPr>
        <p:spPr>
          <a:xfrm>
            <a:off x="6187415" y="4322272"/>
            <a:ext cx="5194583" cy="2513649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accent3"/>
              </a:buClr>
            </a:pPr>
            <a:r>
              <a:rPr lang="nl-NL" sz="1700" dirty="0">
                <a:solidFill>
                  <a:schemeClr val="accent3"/>
                </a:solidFill>
              </a:rPr>
              <a:t>Monitoringsplan opstellen:</a:t>
            </a:r>
          </a:p>
          <a:p>
            <a:pPr marL="363538" indent="0">
              <a:buClr>
                <a:schemeClr val="accent3"/>
              </a:buClr>
              <a:buNone/>
            </a:pPr>
            <a:r>
              <a:rPr lang="nl-NL" sz="1700" dirty="0">
                <a:solidFill>
                  <a:schemeClr val="accent3"/>
                </a:solidFill>
              </a:rPr>
              <a:t>Welke zaken registreren of meten</a:t>
            </a:r>
          </a:p>
          <a:p>
            <a:pPr marL="363538" indent="0">
              <a:buClr>
                <a:schemeClr val="accent3"/>
              </a:buClr>
              <a:buNone/>
            </a:pPr>
            <a:r>
              <a:rPr lang="nl-NL" sz="1700" dirty="0">
                <a:solidFill>
                  <a:schemeClr val="accent3"/>
                </a:solidFill>
              </a:rPr>
              <a:t>Welke bronnen </a:t>
            </a:r>
          </a:p>
          <a:p>
            <a:pPr marL="363538" indent="0">
              <a:buClr>
                <a:schemeClr val="accent3"/>
              </a:buClr>
              <a:buNone/>
            </a:pPr>
            <a:r>
              <a:rPr lang="nl-NL" sz="1700" dirty="0">
                <a:solidFill>
                  <a:schemeClr val="accent3"/>
                </a:solidFill>
              </a:rPr>
              <a:t>Welke correctiefactoren mogelijk nodig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4E2422E-751D-D163-99A1-C0605DA881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0000" y="6109630"/>
            <a:ext cx="1951865" cy="491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0933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/>
      <p:bldP spid="6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150AC9-4E50-DC62-ABEF-A397D8CC1C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93C759-5927-4DB9-301A-7025650254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/>
              <a:t>Belangrijkste</a:t>
            </a:r>
            <a:r>
              <a:rPr lang="en-US" sz="3600" dirty="0"/>
              <a:t> </a:t>
            </a:r>
            <a:r>
              <a:rPr lang="en-US" sz="3600" dirty="0" err="1"/>
              <a:t>bevindingen</a:t>
            </a:r>
            <a:r>
              <a:rPr lang="en-US" sz="3600" dirty="0"/>
              <a:t> / </a:t>
            </a:r>
            <a:r>
              <a:rPr lang="en-US" sz="3600" dirty="0" err="1"/>
              <a:t>aanbevelingen</a:t>
            </a:r>
            <a:endParaRPr lang="nl-NL" sz="3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AAFB80-4F91-8FC7-5197-8DE547F3AB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15" y="2108308"/>
            <a:ext cx="5194583" cy="2123168"/>
          </a:xfrm>
        </p:spPr>
        <p:txBody>
          <a:bodyPr>
            <a:normAutofit/>
          </a:bodyPr>
          <a:lstStyle/>
          <a:p>
            <a:pPr>
              <a:buClr>
                <a:schemeClr val="accent3"/>
              </a:buClr>
            </a:pPr>
            <a:r>
              <a:rPr lang="nl-NL" sz="1700" dirty="0">
                <a:solidFill>
                  <a:schemeClr val="accent3"/>
                </a:solidFill>
              </a:rPr>
              <a:t>Deel de initiële plannen van aanpak en de wijzigingen hierop met de raad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A8AD553-5EA6-6A88-BFAA-5FF8D5FF485A}"/>
              </a:ext>
            </a:extLst>
          </p:cNvPr>
          <p:cNvSpPr txBox="1">
            <a:spLocks/>
          </p:cNvSpPr>
          <p:nvPr/>
        </p:nvSpPr>
        <p:spPr>
          <a:xfrm>
            <a:off x="992831" y="2567025"/>
            <a:ext cx="5185873" cy="171428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sz="1700" dirty="0"/>
              <a:t>Plannen van aanpak niet met raad gedeeld. Hierdoor kan met name de controlerende taak door de raad onvoldoende worden uitgevoerd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79B2589-6252-6744-193E-54824574EE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000" y="6109630"/>
            <a:ext cx="1951865" cy="491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1838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C61B81-9029-FFB5-C1D2-5D7FB9C4DC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6EADEF-834A-5E74-73FF-486641018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/>
              <a:t>Belangrijkste</a:t>
            </a:r>
            <a:r>
              <a:rPr lang="en-US" sz="3600" dirty="0"/>
              <a:t> </a:t>
            </a:r>
            <a:r>
              <a:rPr lang="en-US" sz="3600" dirty="0" err="1"/>
              <a:t>bevindingen</a:t>
            </a:r>
            <a:r>
              <a:rPr lang="en-US" sz="3600" dirty="0"/>
              <a:t> / </a:t>
            </a:r>
            <a:r>
              <a:rPr lang="en-US" sz="3600" dirty="0" err="1"/>
              <a:t>aanbevelingen</a:t>
            </a:r>
            <a:endParaRPr lang="nl-NL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EB9A98-53E9-32BC-C68F-A23E0A8348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92830" y="2071200"/>
            <a:ext cx="5185873" cy="2123168"/>
          </a:xfrm>
        </p:spPr>
        <p:txBody>
          <a:bodyPr>
            <a:normAutofit/>
          </a:bodyPr>
          <a:lstStyle/>
          <a:p>
            <a:pPr lvl="0"/>
            <a:r>
              <a:rPr lang="nl-NL" sz="1700" dirty="0"/>
              <a:t>Raad beperkt inzicht in de stand van zaken omdat:</a:t>
            </a:r>
          </a:p>
          <a:p>
            <a:pPr marL="363538" lvl="0" indent="0">
              <a:buNone/>
            </a:pPr>
            <a:r>
              <a:rPr lang="nl-NL" sz="1700" dirty="0"/>
              <a:t>planning en de uitwerking op verschillende manieren gerapporteerd</a:t>
            </a:r>
          </a:p>
          <a:p>
            <a:pPr marL="363538" lvl="0" indent="0">
              <a:buNone/>
            </a:pPr>
            <a:r>
              <a:rPr lang="nl-NL" sz="1700" dirty="0"/>
              <a:t>geen directe relatie met verrichte prestaties/activiteiten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A9CFC6-1271-2B2D-3926-5B91A57948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15" y="4001857"/>
            <a:ext cx="5194583" cy="1565226"/>
          </a:xfrm>
        </p:spPr>
        <p:txBody>
          <a:bodyPr>
            <a:normAutofit/>
          </a:bodyPr>
          <a:lstStyle/>
          <a:p>
            <a:pPr>
              <a:buClr>
                <a:schemeClr val="accent3"/>
              </a:buClr>
            </a:pPr>
            <a:r>
              <a:rPr lang="nl-NL" sz="1700" dirty="0">
                <a:solidFill>
                  <a:schemeClr val="accent3"/>
                </a:solidFill>
              </a:rPr>
              <a:t>Richt de WIZ-rapportage in de P&amp;C cyclus op een </a:t>
            </a:r>
            <a:r>
              <a:rPr lang="nl-NL" sz="1700">
                <a:solidFill>
                  <a:schemeClr val="accent3"/>
                </a:solidFill>
              </a:rPr>
              <a:t>andere manier in</a:t>
            </a:r>
            <a:endParaRPr lang="nl-NL" sz="1700" dirty="0">
              <a:solidFill>
                <a:schemeClr val="accent3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284738B8-A197-9F33-A32D-5BC93E226F66}"/>
              </a:ext>
            </a:extLst>
          </p:cNvPr>
          <p:cNvSpPr txBox="1">
            <a:spLocks/>
          </p:cNvSpPr>
          <p:nvPr/>
        </p:nvSpPr>
        <p:spPr>
          <a:xfrm>
            <a:off x="992831" y="4305509"/>
            <a:ext cx="5185873" cy="171428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sz="1700" dirty="0"/>
              <a:t>Raad onvoldoende inzicht in de kosten en de inzet van (extra) capaciteit voor de uitwerking en uitvoering van de WIZ plannen in relatie met de verrichte prestaties/activiteiten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162C2E1A-23C7-E53F-2D8E-96F2BD89DFBC}"/>
              </a:ext>
            </a:extLst>
          </p:cNvPr>
          <p:cNvSpPr txBox="1">
            <a:spLocks/>
          </p:cNvSpPr>
          <p:nvPr/>
        </p:nvSpPr>
        <p:spPr>
          <a:xfrm>
            <a:off x="6187415" y="1605956"/>
            <a:ext cx="5194583" cy="1782703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accent3"/>
              </a:buClr>
            </a:pPr>
            <a:r>
              <a:rPr lang="nl-NL" sz="1700" dirty="0">
                <a:solidFill>
                  <a:schemeClr val="accent3"/>
                </a:solidFill>
              </a:rPr>
              <a:t>Rapporteer zowel initiële planning als bijbehorende realisatie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4FDA376-0012-CD09-6311-69E1BD3D47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000" y="6109630"/>
            <a:ext cx="1951865" cy="491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2619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/>
      <p:bldP spid="6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75508E-66F2-6902-5502-9FEBC9A83C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8C14C-58F6-075F-B37F-31E26FA54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Beantwoording</a:t>
            </a:r>
            <a:r>
              <a:rPr lang="en-US" dirty="0"/>
              <a:t> </a:t>
            </a:r>
            <a:r>
              <a:rPr lang="en-US" dirty="0" err="1"/>
              <a:t>deelvragen</a:t>
            </a:r>
            <a:endParaRPr lang="nl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DD1488-196C-304F-6F4F-86CD826D13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887343"/>
          </a:xfrm>
        </p:spPr>
        <p:txBody>
          <a:bodyPr>
            <a:noAutofit/>
          </a:bodyPr>
          <a:lstStyle/>
          <a:p>
            <a:pPr>
              <a:buFont typeface="+mj-lt"/>
              <a:buAutoNum type="arabicPeriod"/>
            </a:pPr>
            <a:r>
              <a:rPr lang="nl-NL" b="1" dirty="0"/>
              <a:t>Governance</a:t>
            </a:r>
          </a:p>
          <a:p>
            <a:pPr marL="722313" indent="-360363">
              <a:buFont typeface="Wingdings" panose="05000000000000000000" pitchFamily="2" charset="2"/>
              <a:buChar char="Ø"/>
            </a:pPr>
            <a:r>
              <a:rPr lang="nl-NL" dirty="0"/>
              <a:t>Interbestuurlijke samenwerking met Rijk en regio helder en productief</a:t>
            </a:r>
          </a:p>
          <a:p>
            <a:pPr marL="722313" indent="-360363">
              <a:buFont typeface="Wingdings" panose="05000000000000000000" pitchFamily="2" charset="2"/>
              <a:buChar char="Ø"/>
            </a:pPr>
            <a:r>
              <a:rPr lang="nl-NL" dirty="0"/>
              <a:t>Meer aandacht nodig voor onderdelen goed bestuur ten aanzien van met name het beheersen, toezicht houden en verantwoorden door college</a:t>
            </a:r>
          </a:p>
          <a:p>
            <a:pPr marL="361950" indent="0">
              <a:buNone/>
            </a:pPr>
            <a:endParaRPr lang="nl-NL" dirty="0"/>
          </a:p>
          <a:p>
            <a:pPr>
              <a:buFont typeface="+mj-lt"/>
              <a:buAutoNum type="arabicPeriod" startAt="2"/>
            </a:pPr>
            <a:r>
              <a:rPr lang="nl-NL" b="1" dirty="0"/>
              <a:t>Risicomanagement</a:t>
            </a:r>
          </a:p>
          <a:p>
            <a:pPr marL="722313" indent="-360363">
              <a:buFont typeface="Wingdings" panose="05000000000000000000" pitchFamily="2" charset="2"/>
              <a:buChar char="Ø"/>
            </a:pPr>
            <a:r>
              <a:rPr lang="nl-NL" dirty="0"/>
              <a:t>Potentiële risico’s niet afdoende inzichtelijk</a:t>
            </a:r>
          </a:p>
          <a:p>
            <a:pPr marL="722313" indent="-360363">
              <a:buFont typeface="Wingdings" panose="05000000000000000000" pitchFamily="2" charset="2"/>
              <a:buChar char="Ø"/>
            </a:pPr>
            <a:r>
              <a:rPr lang="nl-NL" dirty="0"/>
              <a:t>Onvoldoende waarborgen getroffen om potentiële risico’s te beheersen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D972455-E1B9-F567-3C10-386E73EA76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000" y="6109630"/>
            <a:ext cx="1951865" cy="491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3147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7225A3-2FCB-9281-1334-603DEA8B39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311B18-2950-986F-3463-AA36DD921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Beantwoording</a:t>
            </a:r>
            <a:r>
              <a:rPr lang="en-US" dirty="0"/>
              <a:t> </a:t>
            </a:r>
            <a:r>
              <a:rPr lang="en-US" dirty="0" err="1"/>
              <a:t>deelvragen</a:t>
            </a:r>
            <a:endParaRPr lang="nl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87044E-FE79-8E84-86E5-A2A38E9628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0682" y="2222287"/>
            <a:ext cx="10554574" cy="3887343"/>
          </a:xfrm>
        </p:spPr>
        <p:txBody>
          <a:bodyPr>
            <a:noAutofit/>
          </a:bodyPr>
          <a:lstStyle/>
          <a:p>
            <a:pPr>
              <a:buFont typeface="+mj-lt"/>
              <a:buAutoNum type="arabicPeriod" startAt="3"/>
            </a:pPr>
            <a:r>
              <a:rPr lang="nl-NL" b="1" dirty="0"/>
              <a:t>Resultaten</a:t>
            </a:r>
          </a:p>
          <a:p>
            <a:pPr marL="722313" indent="-360363">
              <a:spcAft>
                <a:spcPts val="400"/>
              </a:spcAft>
              <a:buFont typeface="Wingdings" panose="05000000000000000000" pitchFamily="2" charset="2"/>
              <a:buChar char="Ø"/>
            </a:pPr>
            <a:r>
              <a:rPr lang="nl-NL" dirty="0"/>
              <a:t>Uitwerking van plannen voor de geselecteerde Vlissingse fiches stroef en tijdlijnen meermaals aangepast</a:t>
            </a:r>
          </a:p>
          <a:p>
            <a:pPr marL="722313" indent="-360363">
              <a:spcAft>
                <a:spcPts val="400"/>
              </a:spcAft>
              <a:buFont typeface="Wingdings" panose="05000000000000000000" pitchFamily="2" charset="2"/>
              <a:buChar char="Ø"/>
            </a:pPr>
            <a:r>
              <a:rPr lang="nl-NL" dirty="0"/>
              <a:t>Tijdsplanning en inzet van (ambtelijke) capaciteit voor uitwerking en uitvoering te ambitieus opgezet, haalbaarheid niet realistisch</a:t>
            </a:r>
          </a:p>
          <a:p>
            <a:pPr marL="722313" indent="-360363">
              <a:spcAft>
                <a:spcPts val="400"/>
              </a:spcAft>
              <a:buFont typeface="Wingdings" panose="05000000000000000000" pitchFamily="2" charset="2"/>
              <a:buChar char="Ø"/>
            </a:pPr>
            <a:r>
              <a:rPr lang="nl-NL" dirty="0"/>
              <a:t>Effectindicatoren onvoldoende concreet beschreven, waardoor niet duidelijk wanneer sprake van succes</a:t>
            </a:r>
          </a:p>
          <a:p>
            <a:pPr marL="722313" indent="-360363">
              <a:spcAft>
                <a:spcPts val="400"/>
              </a:spcAft>
              <a:buFont typeface="Wingdings" panose="05000000000000000000" pitchFamily="2" charset="2"/>
              <a:buChar char="Ø"/>
            </a:pPr>
            <a:r>
              <a:rPr lang="nl-NL" dirty="0"/>
              <a:t>Geen duidelijke financiële planning met tussentijdse mijlpalen. Moeilijk te bepalen of tussentijdse sturing nodig is</a:t>
            </a:r>
          </a:p>
          <a:p>
            <a:pPr>
              <a:buFont typeface="+mj-lt"/>
              <a:buAutoNum type="arabicPeriod" startAt="4"/>
            </a:pPr>
            <a:r>
              <a:rPr lang="nl-NL" b="1" dirty="0"/>
              <a:t>Informatie aan de raad</a:t>
            </a:r>
          </a:p>
          <a:p>
            <a:pPr marL="722313" indent="-360363">
              <a:buFont typeface="Wingdings" panose="05000000000000000000" pitchFamily="2" charset="2"/>
              <a:buChar char="Ø"/>
            </a:pPr>
            <a:r>
              <a:rPr lang="nl-NL" dirty="0"/>
              <a:t>Beschikbare informatie geeft niet voldoende inzicht in doelstelling, te behalen resultaten, potentiële risico’s in relatie met de bestede middelen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97E1964-BE67-0BF0-B0FF-CDAE6728F9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000" y="6109630"/>
            <a:ext cx="1951865" cy="491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9530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25BBE-3A69-42E5-89D6-CB0ABDB36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Eindconclusies</a:t>
            </a:r>
            <a:endParaRPr lang="nl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134F39-6487-41D4-904E-66AD05C046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887343"/>
          </a:xfrm>
        </p:spPr>
        <p:txBody>
          <a:bodyPr>
            <a:noAutofit/>
          </a:bodyPr>
          <a:lstStyle/>
          <a:p>
            <a:r>
              <a:rPr lang="nl-NL" dirty="0"/>
              <a:t>Doelmatigheid en doeltreffendheid van uitwerking en uitvoering nog niet vast te stellen</a:t>
            </a:r>
          </a:p>
          <a:p>
            <a:pPr marL="722313" indent="-360363">
              <a:buFont typeface="Wingdings" panose="05000000000000000000" pitchFamily="2" charset="2"/>
              <a:buChar char="Ø"/>
            </a:pPr>
            <a:r>
              <a:rPr lang="nl-NL" dirty="0"/>
              <a:t>Uitwerking van plannen in de geselecteerde Vlissingse fiches verloopt stroef</a:t>
            </a:r>
          </a:p>
          <a:p>
            <a:pPr marL="722313" indent="-360363">
              <a:buFont typeface="Wingdings" panose="05000000000000000000" pitchFamily="2" charset="2"/>
              <a:buChar char="Ø"/>
            </a:pPr>
            <a:r>
              <a:rPr lang="nl-NL" dirty="0"/>
              <a:t>Uitvoering komt op gang, maar zicht op resultaten is nog beperkt</a:t>
            </a:r>
          </a:p>
          <a:p>
            <a:pPr marL="361950" indent="0">
              <a:buNone/>
            </a:pPr>
            <a:endParaRPr lang="nl-NL" dirty="0"/>
          </a:p>
          <a:p>
            <a:r>
              <a:rPr lang="nl-NL" dirty="0"/>
              <a:t>Rapportage over de voortgang en de besteding van middelen is niet inzichtelijk</a:t>
            </a:r>
          </a:p>
          <a:p>
            <a:pPr marL="722313" indent="-360363">
              <a:buFont typeface="Wingdings" panose="05000000000000000000" pitchFamily="2" charset="2"/>
              <a:buChar char="Ø"/>
            </a:pPr>
            <a:r>
              <a:rPr lang="nl-NL" dirty="0"/>
              <a:t>Raad kan haar kaderstellende en controlerende taak niet naar behoren uitoefenen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A9220FB-82B5-4D48-B3F5-A1DBC20086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000" y="6109630"/>
            <a:ext cx="1951865" cy="491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411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BB7D8E-FDAE-450D-B9FC-96DE45FEA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Vragen</a:t>
            </a:r>
            <a:r>
              <a:rPr lang="en-US" dirty="0"/>
              <a:t>…</a:t>
            </a:r>
            <a:endParaRPr lang="nl-NL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96AF202C-C5CB-45A6-B7C8-3B9D4AD34C89}"/>
              </a:ext>
            </a:extLst>
          </p:cNvPr>
          <p:cNvGrpSpPr/>
          <p:nvPr/>
        </p:nvGrpSpPr>
        <p:grpSpPr>
          <a:xfrm>
            <a:off x="2286442" y="2682816"/>
            <a:ext cx="2392680" cy="2392680"/>
            <a:chOff x="3352800" y="2971800"/>
            <a:chExt cx="2392680" cy="2392680"/>
          </a:xfrm>
        </p:grpSpPr>
        <p:pic>
          <p:nvPicPr>
            <p:cNvPr id="7" name="Graphic 6" descr="Speech outline">
              <a:extLst>
                <a:ext uri="{FF2B5EF4-FFF2-40B4-BE49-F238E27FC236}">
                  <a16:creationId xmlns:a16="http://schemas.microsoft.com/office/drawing/2014/main" id="{5B5E4B22-859F-462D-82B5-521E14A3270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3352800" y="2971800"/>
              <a:ext cx="2392680" cy="2392680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6D6D7E31-4CF5-4A38-9728-D7C17F4EE763}"/>
                </a:ext>
              </a:extLst>
            </p:cNvPr>
            <p:cNvSpPr txBox="1"/>
            <p:nvPr/>
          </p:nvSpPr>
          <p:spPr>
            <a:xfrm>
              <a:off x="4208585" y="3429000"/>
              <a:ext cx="585417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7200" dirty="0">
                  <a:latin typeface="Algerian" panose="04020705040A02060702" pitchFamily="82" charset="0"/>
                </a:rPr>
                <a:t>?</a:t>
              </a:r>
              <a:endParaRPr lang="nl-NL" sz="7200" dirty="0">
                <a:latin typeface="Algerian" panose="04020705040A02060702" pitchFamily="82" charset="0"/>
              </a:endParaRP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459FB127-35C4-4A02-A6F1-DA96CAC78204}"/>
              </a:ext>
            </a:extLst>
          </p:cNvPr>
          <p:cNvGrpSpPr/>
          <p:nvPr/>
        </p:nvGrpSpPr>
        <p:grpSpPr>
          <a:xfrm>
            <a:off x="4814306" y="1943676"/>
            <a:ext cx="2392680" cy="2392680"/>
            <a:chOff x="3352800" y="2971800"/>
            <a:chExt cx="2392680" cy="2392680"/>
          </a:xfrm>
        </p:grpSpPr>
        <p:pic>
          <p:nvPicPr>
            <p:cNvPr id="14" name="Graphic 13" descr="Speech outline">
              <a:extLst>
                <a:ext uri="{FF2B5EF4-FFF2-40B4-BE49-F238E27FC236}">
                  <a16:creationId xmlns:a16="http://schemas.microsoft.com/office/drawing/2014/main" id="{0CCD7AE7-3BD8-4CFE-BED6-BABE0BDB0DF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3352800" y="2971800"/>
              <a:ext cx="2392680" cy="2392680"/>
            </a:xfrm>
            <a:prstGeom prst="rect">
              <a:avLst/>
            </a:prstGeom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1255C786-6EDE-4D9E-B374-9493850A1066}"/>
                </a:ext>
              </a:extLst>
            </p:cNvPr>
            <p:cNvSpPr txBox="1"/>
            <p:nvPr/>
          </p:nvSpPr>
          <p:spPr>
            <a:xfrm>
              <a:off x="4208585" y="3429000"/>
              <a:ext cx="585417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7200" dirty="0">
                  <a:latin typeface="Algerian" panose="04020705040A02060702" pitchFamily="82" charset="0"/>
                </a:rPr>
                <a:t>?</a:t>
              </a:r>
              <a:endParaRPr lang="nl-NL" sz="7200" dirty="0">
                <a:latin typeface="Algerian" panose="04020705040A02060702" pitchFamily="82" charset="0"/>
              </a:endParaRP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B3E0DA8A-B2CE-4BE5-9022-1F23197CB52B}"/>
              </a:ext>
            </a:extLst>
          </p:cNvPr>
          <p:cNvGrpSpPr/>
          <p:nvPr/>
        </p:nvGrpSpPr>
        <p:grpSpPr>
          <a:xfrm>
            <a:off x="4017758" y="4479321"/>
            <a:ext cx="2392680" cy="2392680"/>
            <a:chOff x="3352800" y="2971800"/>
            <a:chExt cx="2392680" cy="2392680"/>
          </a:xfrm>
          <a:solidFill>
            <a:schemeClr val="accent6"/>
          </a:solidFill>
        </p:grpSpPr>
        <p:pic>
          <p:nvPicPr>
            <p:cNvPr id="17" name="Graphic 16" descr="Speech outline">
              <a:extLst>
                <a:ext uri="{FF2B5EF4-FFF2-40B4-BE49-F238E27FC236}">
                  <a16:creationId xmlns:a16="http://schemas.microsoft.com/office/drawing/2014/main" id="{456B4829-B093-4B40-9DDA-C257DAB8C7F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3352800" y="2971800"/>
              <a:ext cx="2392680" cy="2392680"/>
            </a:xfrm>
            <a:prstGeom prst="rect">
              <a:avLst/>
            </a:prstGeom>
          </p:spPr>
        </p:pic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0789B28C-3A8E-4DF4-944C-0F7744BAAF5D}"/>
                </a:ext>
              </a:extLst>
            </p:cNvPr>
            <p:cNvSpPr txBox="1"/>
            <p:nvPr/>
          </p:nvSpPr>
          <p:spPr>
            <a:xfrm>
              <a:off x="4208585" y="3429000"/>
              <a:ext cx="585417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7200" dirty="0">
                  <a:latin typeface="Algerian" panose="04020705040A02060702" pitchFamily="82" charset="0"/>
                </a:rPr>
                <a:t>?</a:t>
              </a:r>
              <a:endParaRPr lang="nl-NL" sz="7200" dirty="0">
                <a:latin typeface="Algerian" panose="04020705040A02060702" pitchFamily="82" charset="0"/>
              </a:endParaRP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CE896E36-067C-4E64-A4B9-531995E56229}"/>
              </a:ext>
            </a:extLst>
          </p:cNvPr>
          <p:cNvGrpSpPr/>
          <p:nvPr/>
        </p:nvGrpSpPr>
        <p:grpSpPr>
          <a:xfrm>
            <a:off x="7626523" y="2454217"/>
            <a:ext cx="2392680" cy="2392680"/>
            <a:chOff x="3352800" y="2971800"/>
            <a:chExt cx="2392680" cy="2392680"/>
          </a:xfrm>
          <a:solidFill>
            <a:schemeClr val="accent2"/>
          </a:solidFill>
        </p:grpSpPr>
        <p:pic>
          <p:nvPicPr>
            <p:cNvPr id="20" name="Graphic 19" descr="Speech outline">
              <a:extLst>
                <a:ext uri="{FF2B5EF4-FFF2-40B4-BE49-F238E27FC236}">
                  <a16:creationId xmlns:a16="http://schemas.microsoft.com/office/drawing/2014/main" id="{87F45A69-C03E-46D1-A825-E92B82342811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3352800" y="2971800"/>
              <a:ext cx="2392680" cy="2392680"/>
            </a:xfrm>
            <a:prstGeom prst="rect">
              <a:avLst/>
            </a:prstGeom>
          </p:spPr>
        </p:pic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9E3A8619-C279-46AD-BB74-7C11811F41D3}"/>
                </a:ext>
              </a:extLst>
            </p:cNvPr>
            <p:cNvSpPr txBox="1"/>
            <p:nvPr/>
          </p:nvSpPr>
          <p:spPr>
            <a:xfrm>
              <a:off x="4208585" y="3429000"/>
              <a:ext cx="585417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7200" dirty="0">
                  <a:latin typeface="Algerian" panose="04020705040A02060702" pitchFamily="82" charset="0"/>
                </a:rPr>
                <a:t>?</a:t>
              </a:r>
              <a:endParaRPr lang="nl-NL" sz="7200" dirty="0">
                <a:latin typeface="Algerian" panose="04020705040A02060702" pitchFamily="82" charset="0"/>
              </a:endParaRP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A4EB4966-5FE2-4A9A-88EE-71B22B24F0CD}"/>
              </a:ext>
            </a:extLst>
          </p:cNvPr>
          <p:cNvGrpSpPr/>
          <p:nvPr/>
        </p:nvGrpSpPr>
        <p:grpSpPr>
          <a:xfrm>
            <a:off x="6294999" y="4018132"/>
            <a:ext cx="2392680" cy="2392680"/>
            <a:chOff x="3352800" y="2971800"/>
            <a:chExt cx="2392680" cy="2392680"/>
          </a:xfrm>
          <a:solidFill>
            <a:schemeClr val="accent5"/>
          </a:solidFill>
        </p:grpSpPr>
        <p:pic>
          <p:nvPicPr>
            <p:cNvPr id="23" name="Graphic 22" descr="Speech outline">
              <a:extLst>
                <a:ext uri="{FF2B5EF4-FFF2-40B4-BE49-F238E27FC236}">
                  <a16:creationId xmlns:a16="http://schemas.microsoft.com/office/drawing/2014/main" id="{350B39A9-D332-4362-857C-6DFF451B1775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3352800" y="2971800"/>
              <a:ext cx="2392680" cy="2392680"/>
            </a:xfrm>
            <a:prstGeom prst="rect">
              <a:avLst/>
            </a:prstGeom>
          </p:spPr>
        </p:pic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37815F70-A4C8-46CC-A63E-D40B46215502}"/>
                </a:ext>
              </a:extLst>
            </p:cNvPr>
            <p:cNvSpPr txBox="1"/>
            <p:nvPr/>
          </p:nvSpPr>
          <p:spPr>
            <a:xfrm>
              <a:off x="4208585" y="3429000"/>
              <a:ext cx="585417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7200" dirty="0">
                  <a:latin typeface="Algerian" panose="04020705040A02060702" pitchFamily="82" charset="0"/>
                </a:rPr>
                <a:t>?</a:t>
              </a:r>
              <a:endParaRPr lang="nl-NL" sz="7200" dirty="0">
                <a:latin typeface="Algerian" panose="04020705040A02060702" pitchFamily="8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523420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25BBE-3A69-42E5-89D6-CB0ABDB36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Geselecteerde</a:t>
            </a:r>
            <a:r>
              <a:rPr lang="en-US" dirty="0"/>
              <a:t> </a:t>
            </a:r>
            <a:r>
              <a:rPr lang="en-US" dirty="0" err="1"/>
              <a:t>Vlissingense</a:t>
            </a:r>
            <a:r>
              <a:rPr lang="en-US" dirty="0"/>
              <a:t> fiches</a:t>
            </a:r>
            <a:endParaRPr lang="nl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134F39-6487-41D4-904E-66AD05C046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nl-NL" dirty="0"/>
              <a:t>Fiche B1: Law Delta - onderdeel Justitieel Complex Vlissingen</a:t>
            </a:r>
            <a:br>
              <a:rPr lang="nl-NL" dirty="0"/>
            </a:br>
            <a:r>
              <a:rPr lang="nl-NL" sz="1400" dirty="0"/>
              <a:t>(actiehouder Rijk, provincie Zeeland en gemeente Vlissingen) </a:t>
            </a:r>
          </a:p>
          <a:p>
            <a:pPr>
              <a:spcAft>
                <a:spcPts val="1200"/>
              </a:spcAft>
            </a:pPr>
            <a:r>
              <a:rPr lang="nl-NL" dirty="0"/>
              <a:t>Fiche D: Fysieke ontwikkeling Kenniswerf Vlissingen </a:t>
            </a:r>
            <a:br>
              <a:rPr lang="nl-NL" dirty="0"/>
            </a:br>
            <a:r>
              <a:rPr lang="nl-NL" sz="1400" dirty="0"/>
              <a:t>(actiehouder gemeente Vlissingen)</a:t>
            </a:r>
          </a:p>
          <a:p>
            <a:pPr>
              <a:spcAft>
                <a:spcPts val="1200"/>
              </a:spcAft>
            </a:pPr>
            <a:r>
              <a:rPr lang="nl-NL" dirty="0"/>
              <a:t>Fiche F2: Bereikbaarheid - onderdeel Ontwikkeling Stationsomgeving Vlissingen </a:t>
            </a:r>
            <a:br>
              <a:rPr lang="nl-NL" dirty="0"/>
            </a:br>
            <a:r>
              <a:rPr lang="nl-NL" dirty="0"/>
              <a:t>(</a:t>
            </a:r>
            <a:r>
              <a:rPr lang="nl-NL" sz="1400" dirty="0"/>
              <a:t>actiehouder gemeente Vlissingen)</a:t>
            </a:r>
          </a:p>
          <a:p>
            <a:pPr>
              <a:spcAft>
                <a:spcPts val="1200"/>
              </a:spcAft>
            </a:pPr>
            <a:r>
              <a:rPr lang="nl-NL" dirty="0"/>
              <a:t>Fiche J: Aardgasvrije wijken </a:t>
            </a:r>
            <a:br>
              <a:rPr lang="nl-NL" dirty="0"/>
            </a:br>
            <a:r>
              <a:rPr lang="nl-NL" sz="1400" dirty="0"/>
              <a:t>(actiehouder gemeente Vlissingen)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A9220FB-82B5-4D48-B3F5-A1DBC20086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000" y="6109630"/>
            <a:ext cx="1951865" cy="491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915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BCC107-A7AE-F701-8A6A-DDC54D756A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0F54C-70C3-9F6E-6853-AEE5838A83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Fiche B1: </a:t>
            </a:r>
            <a:r>
              <a:rPr lang="en-US" sz="3600" dirty="0" err="1"/>
              <a:t>Justitieel</a:t>
            </a:r>
            <a:r>
              <a:rPr lang="en-US" sz="3600" dirty="0"/>
              <a:t> Complex Vlissingen (JCV)</a:t>
            </a:r>
            <a:endParaRPr lang="nl-NL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9B0253-0D58-A41C-6DDB-CDB8CA245F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424" y="2617141"/>
            <a:ext cx="10554574" cy="3636511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nl-NL" dirty="0"/>
              <a:t>Doelstelling van fiche B1: realisatie Justitieel Complex Vlissingen (JCV)</a:t>
            </a:r>
          </a:p>
          <a:p>
            <a:pPr marL="722313" indent="-360363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nl-NL" dirty="0"/>
              <a:t>Penitentiaire inrichting voor zwaardere doelgroepen</a:t>
            </a:r>
          </a:p>
          <a:p>
            <a:pPr marL="722313" indent="-360363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nl-NL" dirty="0"/>
              <a:t>Extra beveiligd steunpunt van Dienst Vervoer &amp; Ondersteuning </a:t>
            </a:r>
          </a:p>
          <a:p>
            <a:pPr marL="722313" indent="-360363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nl-NL" dirty="0"/>
              <a:t>Hoog beveiligde zittingslocatie </a:t>
            </a:r>
          </a:p>
          <a:p>
            <a:pPr marL="722313" indent="-360363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nl-NL" dirty="0"/>
              <a:t>Beveiligde faciliteit waar rechters, officieren van justitie en advocaten tijdens zittingsdagen kunnen overnachten en werken</a:t>
            </a:r>
            <a:endParaRPr lang="nl-NL" sz="1400" dirty="0"/>
          </a:p>
          <a:p>
            <a:pPr>
              <a:spcAft>
                <a:spcPts val="1200"/>
              </a:spcAft>
            </a:pPr>
            <a:r>
              <a:rPr lang="nl-NL" dirty="0"/>
              <a:t>Rol van Vlissingen faciliterend bij planvorming (bestemmingsplan) en aanleg infrastructuur bereikbaarheid</a:t>
            </a:r>
          </a:p>
          <a:p>
            <a:pPr>
              <a:spcAft>
                <a:spcPts val="1200"/>
              </a:spcAft>
            </a:pPr>
            <a:endParaRPr lang="nl-NL" dirty="0"/>
          </a:p>
          <a:p>
            <a:pPr>
              <a:spcAft>
                <a:spcPts val="1200"/>
              </a:spcAft>
            </a:pPr>
            <a:endParaRPr lang="nl-NL" sz="1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4EC57AC-685B-378B-1F0D-7C6269F46C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000" y="6109630"/>
            <a:ext cx="1951865" cy="491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67153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F9570E-726E-882E-DCC7-931732847E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A3679-B0BD-C314-0FBA-10A3A14A3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   </a:t>
            </a:r>
            <a:r>
              <a:rPr lang="en-US" dirty="0" err="1"/>
              <a:t>Tijdlijn</a:t>
            </a:r>
            <a:r>
              <a:rPr lang="en-US" dirty="0"/>
              <a:t> </a:t>
            </a:r>
            <a:r>
              <a:rPr lang="en-US" dirty="0" err="1"/>
              <a:t>J</a:t>
            </a:r>
            <a:r>
              <a:rPr lang="en-US" sz="4000" dirty="0" err="1"/>
              <a:t>ustitieel</a:t>
            </a:r>
            <a:r>
              <a:rPr lang="en-US" sz="4000" dirty="0"/>
              <a:t> Complex Vlissingen</a:t>
            </a:r>
            <a:endParaRPr lang="nl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AD0C11-580F-6FDC-9A67-1C4EB3A251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000" y="3200400"/>
            <a:ext cx="10563286" cy="2658398"/>
          </a:xfrm>
        </p:spPr>
        <p:txBody>
          <a:bodyPr/>
          <a:lstStyle/>
          <a:p>
            <a:endParaRPr lang="nl-NL" dirty="0"/>
          </a:p>
          <a:p>
            <a:endParaRPr lang="nl-NL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7180154-563F-5550-D64D-0DCA14F713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000" y="6109630"/>
            <a:ext cx="1951865" cy="491502"/>
          </a:xfrm>
          <a:prstGeom prst="rect">
            <a:avLst/>
          </a:prstGeom>
        </p:spPr>
      </p:pic>
      <p:graphicFrame>
        <p:nvGraphicFramePr>
          <p:cNvPr id="12" name="Diagram 11">
            <a:extLst>
              <a:ext uri="{FF2B5EF4-FFF2-40B4-BE49-F238E27FC236}">
                <a16:creationId xmlns:a16="http://schemas.microsoft.com/office/drawing/2014/main" id="{8E67FDA3-1809-D65E-45D2-7D02BAFAB6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79065027"/>
              </p:ext>
            </p:extLst>
          </p:nvPr>
        </p:nvGraphicFramePr>
        <p:xfrm>
          <a:off x="1785932" y="2766424"/>
          <a:ext cx="7952377" cy="1883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D0FF85D-C840-9F1D-0C26-3F539ACED396}"/>
              </a:ext>
            </a:extLst>
          </p:cNvPr>
          <p:cNvSpPr txBox="1">
            <a:spLocks/>
          </p:cNvSpPr>
          <p:nvPr/>
        </p:nvSpPr>
        <p:spPr>
          <a:xfrm>
            <a:off x="818714" y="4775200"/>
            <a:ext cx="9409018" cy="1083598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nl-NL" sz="1400" dirty="0"/>
              <a:t>Ontvangen compensatie wegens derving OZB-inkomsten 2,4 miljoen euro (jaarlijkse derving 1,5 miljoen)</a:t>
            </a:r>
          </a:p>
        </p:txBody>
      </p:sp>
    </p:spTree>
    <p:extLst>
      <p:ext uri="{BB962C8B-B14F-4D97-AF65-F5344CB8AC3E}">
        <p14:creationId xmlns:p14="http://schemas.microsoft.com/office/powerpoint/2010/main" val="1149420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2" grpId="0">
        <p:bldAsOne/>
      </p:bldGraphic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6F9CE1-5700-AF2F-8C11-81297A20ED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458318-A47C-124A-FF37-71849B4F74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/>
              <a:t>Bevindingen</a:t>
            </a:r>
            <a:r>
              <a:rPr lang="en-US" sz="3600" dirty="0"/>
              <a:t> </a:t>
            </a:r>
            <a:r>
              <a:rPr lang="en-US" sz="3600" dirty="0" err="1"/>
              <a:t>Justitieel</a:t>
            </a:r>
            <a:r>
              <a:rPr lang="en-US" sz="3600" dirty="0"/>
              <a:t> Complex Vlissingen</a:t>
            </a:r>
            <a:endParaRPr lang="nl-NL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AC6DA9-65B0-6F28-3853-8850DF0D84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000" y="2295024"/>
            <a:ext cx="10554574" cy="3636511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nl-NL" dirty="0"/>
              <a:t>Mogelijke verdere vertraging van de bij bouw door:</a:t>
            </a:r>
          </a:p>
          <a:p>
            <a:pPr lvl="1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nl-NL" dirty="0"/>
              <a:t>Dijkversterking door waterschap (toegangswegen) en </a:t>
            </a:r>
          </a:p>
          <a:p>
            <a:pPr lvl="1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nl-NL" dirty="0"/>
              <a:t>Vergunning geitenhouderij (gezondheidsrisico’s) </a:t>
            </a:r>
          </a:p>
          <a:p>
            <a:pPr>
              <a:spcAft>
                <a:spcPts val="1200"/>
              </a:spcAft>
            </a:pPr>
            <a:r>
              <a:rPr lang="nl-NL" dirty="0"/>
              <a:t>Uitdaging om voldoende personeel te vinden bij oplevering / in gebruikname (± 500 arbeidsplaatsen)</a:t>
            </a:r>
          </a:p>
          <a:p>
            <a:pPr>
              <a:spcAft>
                <a:spcPts val="1200"/>
              </a:spcAft>
            </a:pPr>
            <a:r>
              <a:rPr lang="nl-NL" dirty="0"/>
              <a:t>Onvolledige verantwoording door achterwege te laten (RIB en persbericht) dat rijksbijdrage voor ontwikkeling  Stadslandgoed (€ 2,4 miljoen) compensatie is voor derving OZB inkomsten</a:t>
            </a:r>
            <a:endParaRPr lang="nl-NL" sz="1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7D09984-4967-6EC5-98CB-25B02177D0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000" y="6109630"/>
            <a:ext cx="1951865" cy="491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803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806F14-3BA0-4CB2-2250-9DFC3F36AF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33A58-A46D-7AE9-409C-F8F21FB96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/>
              <a:t>Financiën</a:t>
            </a:r>
            <a:r>
              <a:rPr lang="en-US" sz="3600" dirty="0"/>
              <a:t> </a:t>
            </a:r>
            <a:r>
              <a:rPr lang="en-US" sz="3600" dirty="0" err="1"/>
              <a:t>Justitieel</a:t>
            </a:r>
            <a:r>
              <a:rPr lang="en-US" sz="3600" dirty="0"/>
              <a:t> Complex Vlissingen</a:t>
            </a:r>
            <a:endParaRPr lang="nl-NL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A4FB16-F7A0-E077-820D-F1B94F30C5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nl-NL" dirty="0"/>
              <a:t>Plankosten worden 100% doorbelast aan het Rijk</a:t>
            </a:r>
          </a:p>
          <a:p>
            <a:pPr>
              <a:spcAft>
                <a:spcPts val="1200"/>
              </a:spcAft>
            </a:pPr>
            <a:r>
              <a:rPr lang="nl-NL" dirty="0"/>
              <a:t>Facturering is tot op heden jaarlijks gedaan en niet aan het einde van een kwartaal conform de Anterieure- en Samenwerkingsovereenkomst JCV</a:t>
            </a:r>
          </a:p>
          <a:p>
            <a:pPr>
              <a:spcAft>
                <a:spcPts val="1200"/>
              </a:spcAft>
            </a:pPr>
            <a:r>
              <a:rPr lang="nl-NL" dirty="0"/>
              <a:t>Totaal doorbelasting Rijk € 723.404 (t/m eind 2023) </a:t>
            </a:r>
          </a:p>
          <a:p>
            <a:pPr>
              <a:spcAft>
                <a:spcPts val="1200"/>
              </a:spcAft>
            </a:pPr>
            <a:endParaRPr lang="nl-NL" sz="1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97C577A-183B-508A-2E93-069CAA6783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000" y="6109630"/>
            <a:ext cx="1951865" cy="491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5315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47F0C9-9CAD-590D-0CF0-E060EF74D3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4FCA7-D538-EBC1-D462-6C6ECC1FB5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/>
              <a:t>Aanbevelingen</a:t>
            </a:r>
            <a:r>
              <a:rPr lang="en-US" sz="3600" dirty="0"/>
              <a:t> </a:t>
            </a:r>
            <a:r>
              <a:rPr lang="en-US" sz="3600" dirty="0" err="1"/>
              <a:t>Justitieel</a:t>
            </a:r>
            <a:r>
              <a:rPr lang="en-US" sz="3600" dirty="0"/>
              <a:t> Complex Vlissingen</a:t>
            </a:r>
            <a:endParaRPr lang="nl-NL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2F08FF-B239-E6E2-C9FE-E9A839067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000" y="2243069"/>
            <a:ext cx="10554574" cy="3636511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nl-NL" dirty="0"/>
              <a:t>Breng pro-actief de mogelijkheden voor (lokale) ondernemers onder de aandacht, bijvoorbeeld: </a:t>
            </a:r>
          </a:p>
          <a:p>
            <a:pPr lvl="1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nl-NL" dirty="0"/>
              <a:t>aanleg van wegen;</a:t>
            </a:r>
          </a:p>
          <a:p>
            <a:pPr lvl="1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nl-NL" dirty="0"/>
              <a:t>onderhoud en de exploitatie van het JCV</a:t>
            </a:r>
          </a:p>
          <a:p>
            <a:pPr lvl="1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nl-NL" dirty="0"/>
              <a:t> etc.</a:t>
            </a:r>
            <a:endParaRPr lang="nl-NL" sz="12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9C298A3-F5CF-DE21-B7F6-53BC2BC662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000" y="6109630"/>
            <a:ext cx="1951865" cy="491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3537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Marquee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2727</TotalTime>
  <Words>2235</Words>
  <Application>Microsoft Office PowerPoint</Application>
  <PresentationFormat>Widescreen</PresentationFormat>
  <Paragraphs>301</Paragraphs>
  <Slides>39</Slides>
  <Notes>37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6" baseType="lpstr">
      <vt:lpstr>Algerian</vt:lpstr>
      <vt:lpstr>Calibri</vt:lpstr>
      <vt:lpstr>Century Gothic</vt:lpstr>
      <vt:lpstr>Times New Roman</vt:lpstr>
      <vt:lpstr>Wingdings</vt:lpstr>
      <vt:lpstr>Wingdings 2</vt:lpstr>
      <vt:lpstr>Quotable</vt:lpstr>
      <vt:lpstr>Heeft Vlissingen de wind in de zeilen?</vt:lpstr>
      <vt:lpstr>   Waarom dit onderzoek</vt:lpstr>
      <vt:lpstr>Onderzoeksvragen</vt:lpstr>
      <vt:lpstr>Geselecteerde Vlissingense fiches</vt:lpstr>
      <vt:lpstr>Fiche B1: Justitieel Complex Vlissingen (JCV)</vt:lpstr>
      <vt:lpstr>    Tijdlijn Justitieel Complex Vlissingen</vt:lpstr>
      <vt:lpstr>Bevindingen Justitieel Complex Vlissingen</vt:lpstr>
      <vt:lpstr>Financiën Justitieel Complex Vlissingen</vt:lpstr>
      <vt:lpstr>Aanbevelingen Justitieel Complex Vlissingen</vt:lpstr>
      <vt:lpstr>Fiche D: Fysieke ontwikkeling Kenniswerf</vt:lpstr>
      <vt:lpstr>Tijdlijn Kenniswerf</vt:lpstr>
      <vt:lpstr>Bevindingen Kenniswerf</vt:lpstr>
      <vt:lpstr>Financiën Kenniswerf</vt:lpstr>
      <vt:lpstr>Financiën Kenniswerf</vt:lpstr>
      <vt:lpstr>Aanbevelingen Kenniswerf</vt:lpstr>
      <vt:lpstr>Fiche F2: Ontwikkeling Stationsomgeving</vt:lpstr>
      <vt:lpstr>Tijdlijn Stationsomgeving</vt:lpstr>
      <vt:lpstr>Bevindingen Stationsomgeving</vt:lpstr>
      <vt:lpstr>Financiën Stationsomgeving</vt:lpstr>
      <vt:lpstr>Financiën Stationsomgeving</vt:lpstr>
      <vt:lpstr>Aanbevelingen Stationsomgeving</vt:lpstr>
      <vt:lpstr>Fiche J: Aardgasvrije wijken</vt:lpstr>
      <vt:lpstr>Tijdlijn Aardgasvrije wijken</vt:lpstr>
      <vt:lpstr>Bevindingen Aardgasvrije wijken</vt:lpstr>
      <vt:lpstr>Financiën Aardgasvrije wijken</vt:lpstr>
      <vt:lpstr>Financiën Aardgasvrije wijken</vt:lpstr>
      <vt:lpstr>Aanbevelingen Aardgasvrije wijken</vt:lpstr>
      <vt:lpstr>Bestemmingsreserve WIZ</vt:lpstr>
      <vt:lpstr>Bevindingen bestemmingsreserve WIZ</vt:lpstr>
      <vt:lpstr>Aanbevelingen bestemmingsreserve WIZ</vt:lpstr>
      <vt:lpstr>Belangrijkste bevindingen / aanbevelingen</vt:lpstr>
      <vt:lpstr>Belangrijkste bevindingen / aanbevelingen</vt:lpstr>
      <vt:lpstr>Belangrijkste bevindingen / aanbevelingen</vt:lpstr>
      <vt:lpstr>Belangrijkste bevindingen / aanbevelingen</vt:lpstr>
      <vt:lpstr>Belangrijkste bevindingen / aanbevelingen</vt:lpstr>
      <vt:lpstr>Beantwoording deelvragen</vt:lpstr>
      <vt:lpstr>Beantwoording deelvragen</vt:lpstr>
      <vt:lpstr>Eindconclusies</vt:lpstr>
      <vt:lpstr>Vragen…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Hoe doelmatig en doeltreffend is het vastgoed- en accommodatiebeleid?</dc:title>
  <dc:creator>Marie-Antoinette Smit</dc:creator>
  <cp:lastModifiedBy>Marie-Antoinette Smit</cp:lastModifiedBy>
  <cp:revision>144</cp:revision>
  <cp:lastPrinted>2021-09-22T18:45:41Z</cp:lastPrinted>
  <dcterms:created xsi:type="dcterms:W3CDTF">2021-09-15T11:37:14Z</dcterms:created>
  <dcterms:modified xsi:type="dcterms:W3CDTF">2024-11-28T07:39:10Z</dcterms:modified>
</cp:coreProperties>
</file>